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1"/>
  </p:notesMasterIdLst>
  <p:sldIdLst>
    <p:sldId id="342" r:id="rId2"/>
    <p:sldId id="256" r:id="rId3"/>
    <p:sldId id="344" r:id="rId4"/>
    <p:sldId id="345" r:id="rId5"/>
    <p:sldId id="349" r:id="rId6"/>
    <p:sldId id="355" r:id="rId7"/>
    <p:sldId id="356" r:id="rId8"/>
    <p:sldId id="392" r:id="rId9"/>
    <p:sldId id="357" r:id="rId10"/>
    <p:sldId id="393" r:id="rId11"/>
    <p:sldId id="358" r:id="rId12"/>
    <p:sldId id="352" r:id="rId13"/>
    <p:sldId id="394" r:id="rId14"/>
    <p:sldId id="353" r:id="rId15"/>
    <p:sldId id="361" r:id="rId16"/>
    <p:sldId id="362" r:id="rId17"/>
    <p:sldId id="363" r:id="rId18"/>
    <p:sldId id="364" r:id="rId19"/>
    <p:sldId id="387" r:id="rId20"/>
    <p:sldId id="388" r:id="rId21"/>
    <p:sldId id="389" r:id="rId22"/>
    <p:sldId id="390" r:id="rId23"/>
    <p:sldId id="366" r:id="rId24"/>
    <p:sldId id="386" r:id="rId25"/>
    <p:sldId id="367" r:id="rId26"/>
    <p:sldId id="368" r:id="rId27"/>
    <p:sldId id="369" r:id="rId28"/>
    <p:sldId id="370" r:id="rId29"/>
    <p:sldId id="371" r:id="rId30"/>
    <p:sldId id="372" r:id="rId31"/>
    <p:sldId id="373" r:id="rId32"/>
    <p:sldId id="374" r:id="rId33"/>
    <p:sldId id="375" r:id="rId34"/>
    <p:sldId id="376" r:id="rId35"/>
    <p:sldId id="380" r:id="rId36"/>
    <p:sldId id="383" r:id="rId37"/>
    <p:sldId id="382" r:id="rId38"/>
    <p:sldId id="267" r:id="rId39"/>
    <p:sldId id="268" r:id="rId40"/>
    <p:sldId id="269" r:id="rId41"/>
    <p:sldId id="270" r:id="rId42"/>
    <p:sldId id="271" r:id="rId43"/>
    <p:sldId id="272" r:id="rId44"/>
    <p:sldId id="273" r:id="rId45"/>
    <p:sldId id="274" r:id="rId46"/>
    <p:sldId id="275" r:id="rId47"/>
    <p:sldId id="276" r:id="rId48"/>
    <p:sldId id="277" r:id="rId49"/>
    <p:sldId id="314" r:id="rId50"/>
    <p:sldId id="304" r:id="rId51"/>
    <p:sldId id="305" r:id="rId52"/>
    <p:sldId id="385" r:id="rId53"/>
    <p:sldId id="306" r:id="rId54"/>
    <p:sldId id="395" r:id="rId55"/>
    <p:sldId id="384" r:id="rId56"/>
    <p:sldId id="308" r:id="rId57"/>
    <p:sldId id="319" r:id="rId58"/>
    <p:sldId id="310" r:id="rId59"/>
    <p:sldId id="320" r:id="rId60"/>
    <p:sldId id="321" r:id="rId61"/>
    <p:sldId id="322" r:id="rId62"/>
    <p:sldId id="323" r:id="rId63"/>
    <p:sldId id="324" r:id="rId64"/>
    <p:sldId id="325" r:id="rId65"/>
    <p:sldId id="326" r:id="rId66"/>
    <p:sldId id="327" r:id="rId67"/>
    <p:sldId id="328" r:id="rId68"/>
    <p:sldId id="329" r:id="rId69"/>
    <p:sldId id="396" r:id="rId70"/>
    <p:sldId id="339" r:id="rId71"/>
    <p:sldId id="330" r:id="rId72"/>
    <p:sldId id="331" r:id="rId73"/>
    <p:sldId id="332" r:id="rId74"/>
    <p:sldId id="334" r:id="rId75"/>
    <p:sldId id="335" r:id="rId76"/>
    <p:sldId id="336" r:id="rId77"/>
    <p:sldId id="337" r:id="rId78"/>
    <p:sldId id="397" r:id="rId79"/>
    <p:sldId id="338" r:id="rId8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0DD27E-41F4-43F5-9EF8-7495505E44FD}">
          <p14:sldIdLst>
            <p14:sldId id="342"/>
            <p14:sldId id="256"/>
            <p14:sldId id="344"/>
            <p14:sldId id="345"/>
            <p14:sldId id="349"/>
            <p14:sldId id="355"/>
            <p14:sldId id="356"/>
            <p14:sldId id="392"/>
            <p14:sldId id="357"/>
            <p14:sldId id="393"/>
            <p14:sldId id="358"/>
            <p14:sldId id="352"/>
            <p14:sldId id="394"/>
            <p14:sldId id="353"/>
            <p14:sldId id="361"/>
            <p14:sldId id="362"/>
            <p14:sldId id="363"/>
            <p14:sldId id="364"/>
            <p14:sldId id="387"/>
            <p14:sldId id="388"/>
            <p14:sldId id="389"/>
            <p14:sldId id="390"/>
            <p14:sldId id="366"/>
            <p14:sldId id="386"/>
            <p14:sldId id="367"/>
            <p14:sldId id="368"/>
            <p14:sldId id="369"/>
            <p14:sldId id="370"/>
            <p14:sldId id="371"/>
            <p14:sldId id="372"/>
            <p14:sldId id="373"/>
            <p14:sldId id="374"/>
            <p14:sldId id="375"/>
            <p14:sldId id="376"/>
            <p14:sldId id="380"/>
            <p14:sldId id="383"/>
            <p14:sldId id="382"/>
            <p14:sldId id="267"/>
            <p14:sldId id="268"/>
            <p14:sldId id="269"/>
            <p14:sldId id="270"/>
            <p14:sldId id="271"/>
            <p14:sldId id="272"/>
            <p14:sldId id="273"/>
            <p14:sldId id="274"/>
            <p14:sldId id="275"/>
            <p14:sldId id="276"/>
            <p14:sldId id="277"/>
            <p14:sldId id="314"/>
            <p14:sldId id="304"/>
            <p14:sldId id="305"/>
            <p14:sldId id="385"/>
            <p14:sldId id="306"/>
            <p14:sldId id="395"/>
            <p14:sldId id="384"/>
            <p14:sldId id="308"/>
            <p14:sldId id="319"/>
            <p14:sldId id="310"/>
            <p14:sldId id="320"/>
            <p14:sldId id="321"/>
            <p14:sldId id="322"/>
            <p14:sldId id="323"/>
            <p14:sldId id="324"/>
            <p14:sldId id="325"/>
            <p14:sldId id="326"/>
            <p14:sldId id="327"/>
            <p14:sldId id="328"/>
            <p14:sldId id="329"/>
            <p14:sldId id="396"/>
            <p14:sldId id="339"/>
            <p14:sldId id="330"/>
            <p14:sldId id="331"/>
            <p14:sldId id="332"/>
            <p14:sldId id="334"/>
            <p14:sldId id="335"/>
            <p14:sldId id="336"/>
            <p14:sldId id="337"/>
            <p14:sldId id="397"/>
            <p14:sldId id="338"/>
          </p14:sldIdLst>
        </p14:section>
        <p14:section name="Untitled Section" id="{95AA788B-1FA2-47C3-A572-B97BAEB82F6C}">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55" autoAdjust="0"/>
    <p:restoredTop sz="94660"/>
  </p:normalViewPr>
  <p:slideViewPr>
    <p:cSldViewPr snapToGrid="0">
      <p:cViewPr>
        <p:scale>
          <a:sx n="100" d="100"/>
          <a:sy n="100" d="100"/>
        </p:scale>
        <p:origin x="-18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080A262-8BF3-4591-A30C-2A8571275E60}" type="datetimeFigureOut">
              <a:rPr lang="fa-IR" smtClean="0"/>
              <a:pPr/>
              <a:t>05/23/1425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07A4B11-0499-4E55-9B39-E1C5D0F03531}" type="slidenum">
              <a:rPr lang="fa-IR" smtClean="0"/>
              <a:pPr/>
              <a:t>‹#›</a:t>
            </a:fld>
            <a:endParaRPr lang="fa-IR"/>
          </a:p>
        </p:txBody>
      </p:sp>
    </p:spTree>
    <p:extLst>
      <p:ext uri="{BB962C8B-B14F-4D97-AF65-F5344CB8AC3E}">
        <p14:creationId xmlns:p14="http://schemas.microsoft.com/office/powerpoint/2010/main" val="26462652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C95E0FC-4BED-4450-8028-7D5427BAE111}" type="slidenum">
              <a:rPr lang="ar-SA" smtClean="0"/>
              <a:pPr algn="l">
                <a:spcBef>
                  <a:spcPct val="0"/>
                </a:spcBef>
              </a:pPr>
              <a:t>30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b="1" smtClean="0"/>
              <a:t>Underarm position</a:t>
            </a:r>
            <a:r>
              <a:rPr lang="fa-IR" b="1" smtClean="0"/>
              <a:t> </a:t>
            </a:r>
            <a:r>
              <a:rPr lang="en-US" smtClean="0"/>
              <a:t>Useful for twins or to help to drain all areas</a:t>
            </a:r>
            <a:r>
              <a:rPr lang="fa-IR" smtClean="0"/>
              <a:t> </a:t>
            </a:r>
            <a:r>
              <a:rPr lang="en-US" smtClean="0"/>
              <a:t>of the breast. Gives the mother a good view</a:t>
            </a:r>
            <a:r>
              <a:rPr lang="fa-IR" smtClean="0"/>
              <a:t> </a:t>
            </a:r>
            <a:r>
              <a:rPr lang="en-US" smtClean="0"/>
              <a:t>of the attachment.</a:t>
            </a:r>
            <a:r>
              <a:rPr lang="fa-IR" smtClean="0"/>
              <a:t> </a:t>
            </a:r>
            <a:r>
              <a:rPr lang="en-US" smtClean="0"/>
              <a:t>Take care that baby is not bending his or her</a:t>
            </a:r>
            <a:r>
              <a:rPr lang="fa-IR" smtClean="0"/>
              <a:t> </a:t>
            </a:r>
            <a:r>
              <a:rPr lang="en-US" smtClean="0"/>
              <a:t>neck forcing the chin down to the chest.</a:t>
            </a:r>
          </a:p>
          <a:p>
            <a:pPr eaLnBrk="1" hangingPunct="1"/>
            <a:endParaRPr lang="en-US" smtClean="0"/>
          </a:p>
        </p:txBody>
      </p:sp>
    </p:spTree>
    <p:extLst>
      <p:ext uri="{BB962C8B-B14F-4D97-AF65-F5344CB8AC3E}">
        <p14:creationId xmlns:p14="http://schemas.microsoft.com/office/powerpoint/2010/main" val="390287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36335ED-3984-43C0-8330-04DCFD280679}" type="slidenum">
              <a:rPr lang="ar-SA" smtClean="0"/>
              <a:pPr algn="l">
                <a:spcBef>
                  <a:spcPct val="0"/>
                </a:spcBef>
              </a:pPr>
              <a:t>31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0575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F8FD438-1FD1-45B0-9FA7-CD9DEFD03F74}" type="slidenum">
              <a:rPr lang="ar-SA" smtClean="0"/>
              <a:pPr algn="l">
                <a:spcBef>
                  <a:spcPct val="0"/>
                </a:spcBef>
              </a:pPr>
              <a:t>32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748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DC7A753-C006-483D-AA43-5C7DCA584E61}" type="slidenum">
              <a:rPr lang="ar-SA" smtClean="0"/>
              <a:pPr algn="l">
                <a:spcBef>
                  <a:spcPct val="0"/>
                </a:spcBef>
              </a:pPr>
              <a:t>33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6393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7C58495-0CBC-4D32-A00B-67E369875691}" type="slidenum">
              <a:rPr lang="fa-IR" smtClean="0"/>
              <a:pPr/>
              <a:t>79</a:t>
            </a:fld>
            <a:endParaRPr lang="fa-IR"/>
          </a:p>
        </p:txBody>
      </p:sp>
    </p:spTree>
    <p:extLst>
      <p:ext uri="{BB962C8B-B14F-4D97-AF65-F5344CB8AC3E}">
        <p14:creationId xmlns:p14="http://schemas.microsoft.com/office/powerpoint/2010/main" val="84357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11351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369788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64439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352498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410091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781539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EC135-C624-4F38-809E-D547EBAC52DE}" type="slidenum">
              <a:rPr lang="ar-SA"/>
              <a:pPr>
                <a:defRPr/>
              </a:pPr>
              <a:t>‹#›</a:t>
            </a:fld>
            <a:endParaRPr lang="en-US"/>
          </a:p>
        </p:txBody>
      </p:sp>
    </p:spTree>
    <p:extLst>
      <p:ext uri="{BB962C8B-B14F-4D97-AF65-F5344CB8AC3E}">
        <p14:creationId xmlns:p14="http://schemas.microsoft.com/office/powerpoint/2010/main" val="3671368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94B266-EC47-48DA-86E4-80CEF69CA46F}" type="slidenum">
              <a:rPr lang="ar-SA"/>
              <a:pPr>
                <a:defRPr/>
              </a:pPr>
              <a:t>‹#›</a:t>
            </a:fld>
            <a:endParaRPr lang="en-US"/>
          </a:p>
        </p:txBody>
      </p:sp>
    </p:spTree>
    <p:extLst>
      <p:ext uri="{BB962C8B-B14F-4D97-AF65-F5344CB8AC3E}">
        <p14:creationId xmlns:p14="http://schemas.microsoft.com/office/powerpoint/2010/main" val="338539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BEF201-9977-47F7-8B30-F1038A8989A9}" type="slidenum">
              <a:rPr lang="ar-SA"/>
              <a:pPr>
                <a:defRPr/>
              </a:pPr>
              <a:t>‹#›</a:t>
            </a:fld>
            <a:endParaRPr lang="en-US"/>
          </a:p>
        </p:txBody>
      </p:sp>
    </p:spTree>
    <p:extLst>
      <p:ext uri="{BB962C8B-B14F-4D97-AF65-F5344CB8AC3E}">
        <p14:creationId xmlns:p14="http://schemas.microsoft.com/office/powerpoint/2010/main" val="1545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163058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63772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51847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192741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151664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329421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0B07-23C2-4151-94A9-BE976D7D10AA}" type="datetimeFigureOut">
              <a:rPr lang="fa-IR" smtClean="0"/>
              <a:pPr/>
              <a:t>05/23/1425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134679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03D30B07-23C2-4151-94A9-BE976D7D10AA}" type="datetimeFigureOut">
              <a:rPr lang="fa-IR" smtClean="0"/>
              <a:pPr/>
              <a:t>05/23/1425</a:t>
            </a:fld>
            <a:endParaRPr lang="fa-IR"/>
          </a:p>
        </p:txBody>
      </p:sp>
      <p:sp>
        <p:nvSpPr>
          <p:cNvPr id="6" name="Footer Placeholder 5"/>
          <p:cNvSpPr>
            <a:spLocks noGrp="1"/>
          </p:cNvSpPr>
          <p:nvPr>
            <p:ph type="ftr" sz="quarter" idx="11"/>
          </p:nvPr>
        </p:nvSpPr>
        <p:spPr>
          <a:xfrm>
            <a:off x="590396" y="6041362"/>
            <a:ext cx="3295413" cy="365125"/>
          </a:xfrm>
        </p:spPr>
        <p:txBody>
          <a:bodyPr/>
          <a:lstStyle/>
          <a:p>
            <a:endParaRPr lang="fa-IR"/>
          </a:p>
        </p:txBody>
      </p:sp>
      <p:sp>
        <p:nvSpPr>
          <p:cNvPr id="7" name="Slide Number Placeholder 6"/>
          <p:cNvSpPr>
            <a:spLocks noGrp="1"/>
          </p:cNvSpPr>
          <p:nvPr>
            <p:ph type="sldNum" sz="quarter" idx="12"/>
          </p:nvPr>
        </p:nvSpPr>
        <p:spPr>
          <a:xfrm>
            <a:off x="4862689" y="5915888"/>
            <a:ext cx="1062155" cy="490599"/>
          </a:xfrm>
        </p:spPr>
        <p:txBody>
          <a:bodyPr/>
          <a:lstStyle/>
          <a:p>
            <a:fld id="{916499C6-83A2-4DBE-A9DC-49A5BE733E11}" type="slidenum">
              <a:rPr lang="fa-IR" smtClean="0"/>
              <a:pPr/>
              <a:t>‹#›</a:t>
            </a:fld>
            <a:endParaRPr lang="fa-IR"/>
          </a:p>
        </p:txBody>
      </p:sp>
    </p:spTree>
    <p:extLst>
      <p:ext uri="{BB962C8B-B14F-4D97-AF65-F5344CB8AC3E}">
        <p14:creationId xmlns:p14="http://schemas.microsoft.com/office/powerpoint/2010/main" val="131427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fa-I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3D30B07-23C2-4151-94A9-BE976D7D10AA}" type="datetimeFigureOut">
              <a:rPr lang="fa-IR" smtClean="0"/>
              <a:pPr/>
              <a:t>05/23/1425</a:t>
            </a:fld>
            <a:endParaRPr lang="fa-I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16499C6-83A2-4DBE-A9DC-49A5BE733E11}" type="slidenum">
              <a:rPr lang="fa-IR" smtClean="0"/>
              <a:pPr/>
              <a:t>‹#›</a:t>
            </a:fld>
            <a:endParaRPr lang="fa-IR"/>
          </a:p>
        </p:txBody>
      </p:sp>
    </p:spTree>
    <p:extLst>
      <p:ext uri="{BB962C8B-B14F-4D97-AF65-F5344CB8AC3E}">
        <p14:creationId xmlns:p14="http://schemas.microsoft.com/office/powerpoint/2010/main" val="20766781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4000" b="1" kern="1200">
          <a:solidFill>
            <a:srgbClr val="FEFEFE"/>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r" defTabSz="457200" rtl="1"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r" defTabSz="457200" rtl="1"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r" defTabSz="457200" rtl="1"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fa-IR" smtClean="0"/>
          </a:p>
        </p:txBody>
      </p:sp>
      <p:pic>
        <p:nvPicPr>
          <p:cNvPr id="3075"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55418" y="0"/>
            <a:ext cx="12192000" cy="6858000"/>
          </a:xfrm>
          <a:noFill/>
        </p:spPr>
      </p:pic>
    </p:spTree>
    <p:extLst>
      <p:ext uri="{BB962C8B-B14F-4D97-AF65-F5344CB8AC3E}">
        <p14:creationId xmlns:p14="http://schemas.microsoft.com/office/powerpoint/2010/main" val="1507676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fa-IR" b="1" dirty="0" smtClean="0">
                <a:cs typeface="B Mitra" panose="00000400000000000000" pitchFamily="2" charset="-78"/>
              </a:rPr>
              <a:t>- </a:t>
            </a:r>
            <a:r>
              <a:rPr lang="ar-SA" b="1" dirty="0" smtClean="0">
                <a:cs typeface="B Mitra" panose="00000400000000000000" pitchFamily="2" charset="-78"/>
              </a:rPr>
              <a:t>راه اندازي</a:t>
            </a:r>
            <a:r>
              <a:rPr lang="fa-IR" b="1" dirty="0" smtClean="0">
                <a:cs typeface="B Mitra" panose="00000400000000000000" pitchFamily="2" charset="-78"/>
              </a:rPr>
              <a:t> و تكميل</a:t>
            </a:r>
            <a:r>
              <a:rPr lang="ar-SA" b="1" dirty="0" smtClean="0">
                <a:cs typeface="B Mitra" panose="00000400000000000000" pitchFamily="2" charset="-78"/>
              </a:rPr>
              <a:t> بيمارستانهاي دوستداركودك</a:t>
            </a:r>
            <a:r>
              <a:rPr lang="en-US" dirty="0" smtClean="0">
                <a:cs typeface="B Mitra" panose="00000400000000000000" pitchFamily="2" charset="-78"/>
              </a:rPr>
              <a:t> </a:t>
            </a:r>
          </a:p>
        </p:txBody>
      </p:sp>
      <p:sp>
        <p:nvSpPr>
          <p:cNvPr id="23555" name="Rectangle 3"/>
          <p:cNvSpPr>
            <a:spLocks noGrp="1" noChangeArrowheads="1"/>
          </p:cNvSpPr>
          <p:nvPr>
            <p:ph type="body" idx="1"/>
          </p:nvPr>
        </p:nvSpPr>
        <p:spPr/>
        <p:txBody>
          <a:bodyPr>
            <a:normAutofit/>
          </a:bodyPr>
          <a:lstStyle/>
          <a:p>
            <a:pPr algn="just" eaLnBrk="1" hangingPunct="1"/>
            <a:r>
              <a:rPr lang="ar-SA" sz="3200" dirty="0" smtClean="0">
                <a:cs typeface="B Mitra" panose="00000400000000000000" pitchFamily="2" charset="-78"/>
              </a:rPr>
              <a:t>اقدامات ده</a:t>
            </a:r>
            <a:r>
              <a:rPr lang="fa-IR" sz="3200" dirty="0" smtClean="0">
                <a:cs typeface="B Mitra" panose="00000400000000000000" pitchFamily="2" charset="-78"/>
              </a:rPr>
              <a:t> </a:t>
            </a:r>
            <a:r>
              <a:rPr lang="ar-SA" sz="3200" dirty="0" smtClean="0">
                <a:cs typeface="B Mitra" panose="00000400000000000000" pitchFamily="2" charset="-78"/>
              </a:rPr>
              <a:t>گانه" بعنوان معيارهاي جهاني براي شروع موفق شيردهي در بخشهاي زنان وزايمان بيمارستانهاوزايشگاهها ازسوي سازمان جهاني بهداشت و يونيسف اعلام شد ومتعاقب آن راه اندازي بيمارستانهاي دوستداركودك دركشورما ازسال71 آغاز شد و اولين بيمارستانها با گذراندن آموزشهاي لازم به اجراي 10 اقدام پرداختند ولوح دوستداركودك را دريافت نمودند</a:t>
            </a:r>
            <a:r>
              <a:rPr lang="en-US" sz="3200" dirty="0" smtClean="0">
                <a:cs typeface="B Mitra" panose="00000400000000000000" pitchFamily="2" charset="-78"/>
              </a:rPr>
              <a:t> </a:t>
            </a:r>
          </a:p>
        </p:txBody>
      </p:sp>
    </p:spTree>
    <p:extLst>
      <p:ext uri="{BB962C8B-B14F-4D97-AF65-F5344CB8AC3E}">
        <p14:creationId xmlns:p14="http://schemas.microsoft.com/office/powerpoint/2010/main" val="36289960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8145" y="720437"/>
            <a:ext cx="10501745" cy="4287997"/>
          </a:xfrm>
        </p:spPr>
        <p:txBody>
          <a:bodyPr/>
          <a:lstStyle/>
          <a:p>
            <a:pPr marL="484632" algn="r">
              <a:defRPr/>
            </a:pPr>
            <a:r>
              <a:rPr lang="fa-IR" sz="3200" dirty="0">
                <a:solidFill>
                  <a:schemeClr val="accent1">
                    <a:tint val="83000"/>
                    <a:satMod val="150000"/>
                  </a:schemeClr>
                </a:solidFill>
                <a:cs typeface="B Mitra" panose="00000400000000000000" pitchFamily="2" charset="-78"/>
              </a:rPr>
              <a:t>بنابراین اگر زایشگاهی بخواهد به عنوان دوستدار کودک شناخته شود بایستی 10 اقدام برای شیردهی موفق را که </a:t>
            </a:r>
            <a:r>
              <a:rPr lang="fa-IR" sz="3200" dirty="0" smtClean="0">
                <a:solidFill>
                  <a:schemeClr val="accent1">
                    <a:tint val="83000"/>
                    <a:satMod val="150000"/>
                  </a:schemeClr>
                </a:solidFill>
                <a:cs typeface="B Mitra" panose="00000400000000000000" pitchFamily="2" charset="-78"/>
              </a:rPr>
              <a:t>از توصیه </a:t>
            </a:r>
            <a:r>
              <a:rPr lang="fa-IR" sz="3200" dirty="0">
                <a:solidFill>
                  <a:schemeClr val="accent1">
                    <a:tint val="83000"/>
                    <a:satMod val="150000"/>
                  </a:schemeClr>
                </a:solidFill>
                <a:cs typeface="B Mitra" panose="00000400000000000000" pitchFamily="2" charset="-78"/>
              </a:rPr>
              <a:t>های اصولی بیانیه </a:t>
            </a:r>
            <a:r>
              <a:rPr lang="fa-IR" sz="3200" dirty="0" smtClean="0">
                <a:solidFill>
                  <a:schemeClr val="accent1">
                    <a:tint val="83000"/>
                    <a:satMod val="150000"/>
                  </a:schemeClr>
                </a:solidFill>
                <a:cs typeface="B Mitra" panose="00000400000000000000" pitchFamily="2" charset="-78"/>
              </a:rPr>
              <a:t>مشترک و </a:t>
            </a:r>
            <a:r>
              <a:rPr lang="en-US" sz="3200" dirty="0">
                <a:solidFill>
                  <a:schemeClr val="accent1">
                    <a:tint val="83000"/>
                    <a:satMod val="150000"/>
                  </a:schemeClr>
                </a:solidFill>
                <a:cs typeface="B Mitra" panose="00000400000000000000" pitchFamily="2" charset="-78"/>
              </a:rPr>
              <a:t>W H </a:t>
            </a:r>
            <a:r>
              <a:rPr lang="en-US" sz="3200" dirty="0" smtClean="0">
                <a:solidFill>
                  <a:schemeClr val="accent1">
                    <a:tint val="83000"/>
                    <a:satMod val="150000"/>
                  </a:schemeClr>
                </a:solidFill>
                <a:cs typeface="B Mitra" panose="00000400000000000000" pitchFamily="2" charset="-78"/>
              </a:rPr>
              <a:t>O </a:t>
            </a:r>
            <a:r>
              <a:rPr lang="fa-IR" sz="3200" dirty="0">
                <a:solidFill>
                  <a:schemeClr val="accent1">
                    <a:tint val="83000"/>
                    <a:satMod val="150000"/>
                  </a:schemeClr>
                </a:solidFill>
                <a:cs typeface="B Mitra" panose="00000400000000000000" pitchFamily="2" charset="-78"/>
              </a:rPr>
              <a:t>و یونیسف است اجرا نماید.</a:t>
            </a:r>
            <a:br>
              <a:rPr lang="fa-IR" sz="3200" dirty="0">
                <a:solidFill>
                  <a:schemeClr val="accent1">
                    <a:tint val="83000"/>
                    <a:satMod val="150000"/>
                  </a:schemeClr>
                </a:solidFill>
                <a:cs typeface="B Mitra" panose="00000400000000000000" pitchFamily="2" charset="-78"/>
              </a:rPr>
            </a:br>
            <a:endParaRPr lang="en-US" sz="3200" dirty="0">
              <a:solidFill>
                <a:schemeClr val="accent1">
                  <a:tint val="83000"/>
                  <a:satMod val="150000"/>
                </a:schemeClr>
              </a:solidFill>
              <a:cs typeface="B Mitra" panose="00000400000000000000" pitchFamily="2" charset="-78"/>
            </a:endParaRPr>
          </a:p>
        </p:txBody>
      </p:sp>
    </p:spTree>
    <p:extLst>
      <p:ext uri="{BB962C8B-B14F-4D97-AF65-F5344CB8AC3E}">
        <p14:creationId xmlns:p14="http://schemas.microsoft.com/office/powerpoint/2010/main" val="3249113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82291" y="934551"/>
            <a:ext cx="10571998" cy="970450"/>
          </a:xfrm>
        </p:spPr>
        <p:txBody>
          <a:bodyPr/>
          <a:lstStyle/>
          <a:p>
            <a:pPr algn="ctr" eaLnBrk="1" hangingPunct="1"/>
            <a:r>
              <a:rPr lang="fa-IR" dirty="0">
                <a:cs typeface="B Mitra" panose="00000400000000000000" pitchFamily="2" charset="-78"/>
              </a:rPr>
              <a:t>دستورالعمل اجرائی ترویج تغذیه با شیر مادر دربخشهای زنان وزایمان وبخش های اطفال اين بيمارستان ها(اقدامات ده گانه):</a:t>
            </a:r>
            <a:endParaRPr lang="en-US" dirty="0">
              <a:cs typeface="B Mitra" panose="00000400000000000000" pitchFamily="2" charset="-78"/>
            </a:endParaRPr>
          </a:p>
        </p:txBody>
      </p:sp>
      <p:sp>
        <p:nvSpPr>
          <p:cNvPr id="31747" name="Rectangle 3"/>
          <p:cNvSpPr>
            <a:spLocks noGrp="1" noChangeArrowheads="1"/>
          </p:cNvSpPr>
          <p:nvPr>
            <p:ph type="body" idx="1"/>
          </p:nvPr>
        </p:nvSpPr>
        <p:spPr>
          <a:xfrm>
            <a:off x="782291" y="2015838"/>
            <a:ext cx="10571998" cy="4530725"/>
          </a:xfrm>
        </p:spPr>
        <p:txBody>
          <a:bodyPr>
            <a:normAutofit/>
          </a:bodyPr>
          <a:lstStyle/>
          <a:p>
            <a:pPr algn="just" eaLnBrk="1" hangingPunct="1"/>
            <a:r>
              <a:rPr lang="fa-IR" sz="3200" dirty="0">
                <a:cs typeface="B Mitra" panose="00000400000000000000" pitchFamily="2" charset="-78"/>
              </a:rPr>
              <a:t>1-	سياست مدون ترويج تغذيه باشيرمادردرمعرض ديدكاركنان نصب شده باشدوبراي اطمينان ازارتقاء كيفيت خدمات پايش شود</a:t>
            </a:r>
          </a:p>
          <a:p>
            <a:pPr algn="just" eaLnBrk="1" hangingPunct="1"/>
            <a:r>
              <a:rPr lang="fa-IR" sz="3200" dirty="0">
                <a:cs typeface="B Mitra" panose="00000400000000000000" pitchFamily="2" charset="-78"/>
              </a:rPr>
              <a:t>2-	كليه كاركنان بمنظوركسب مهارتهاي لازم براي اجراي اين سياست آموزش ببينند</a:t>
            </a:r>
          </a:p>
          <a:p>
            <a:pPr algn="just" eaLnBrk="1" hangingPunct="1"/>
            <a:r>
              <a:rPr lang="fa-IR" sz="3200" dirty="0">
                <a:cs typeface="B Mitra" panose="00000400000000000000" pitchFamily="2" charset="-78"/>
              </a:rPr>
              <a:t>3-	مادران بارداررادرزمينه مزاياي تغذيه باشيرمادروچگونگي شيردهي آموزش دهند</a:t>
            </a:r>
            <a:r>
              <a:rPr lang="en-US" sz="3200" dirty="0">
                <a:cs typeface="B Mitra" panose="00000400000000000000" pitchFamily="2" charset="-78"/>
              </a:rPr>
              <a:t> </a:t>
            </a:r>
          </a:p>
        </p:txBody>
      </p:sp>
    </p:spTree>
    <p:extLst>
      <p:ext uri="{BB962C8B-B14F-4D97-AF65-F5344CB8AC3E}">
        <p14:creationId xmlns:p14="http://schemas.microsoft.com/office/powerpoint/2010/main" val="3313594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955964" y="1136073"/>
            <a:ext cx="10363199" cy="6172200"/>
          </a:xfrm>
        </p:spPr>
        <p:txBody>
          <a:bodyPr>
            <a:normAutofit/>
          </a:bodyPr>
          <a:lstStyle/>
          <a:p>
            <a:pPr algn="just" eaLnBrk="1" hangingPunct="1">
              <a:lnSpc>
                <a:spcPct val="90000"/>
              </a:lnSpc>
            </a:pPr>
            <a:r>
              <a:rPr lang="fa-IR" sz="3200" dirty="0">
                <a:cs typeface="B Mitra" panose="00000400000000000000" pitchFamily="2" charset="-78"/>
              </a:rPr>
              <a:t>4- به مادران كمك كنند تاظرف نيم ساعت اول تولدتماس پوست باپوست وظرف يكساعت تغذيه نوزادباشيرمادرراشروع كنندودربخشهاي اطفال برنامه تجويزدارو وانجام آزمايشات واعمال جراحي به گونه اي طراحي گردد كه كمترين اختلال رادرتغذيه ازپستان مادرايجادنمايد</a:t>
            </a:r>
          </a:p>
          <a:p>
            <a:pPr algn="just" eaLnBrk="1" hangingPunct="1">
              <a:lnSpc>
                <a:spcPct val="90000"/>
              </a:lnSpc>
            </a:pPr>
            <a:r>
              <a:rPr lang="fa-IR" sz="3200" dirty="0">
                <a:cs typeface="B Mitra" panose="00000400000000000000" pitchFamily="2" charset="-78"/>
              </a:rPr>
              <a:t>5-	به مادران روش تغذيه باشيرمادروچگونگي حفظ وتداوم شيردهي را(حتي هنگام جداشدن ازشيرخوار)آموزش دهندوبراي حل مشكلات شيردهي كمك وحمايت كنند</a:t>
            </a:r>
          </a:p>
          <a:p>
            <a:pPr algn="just" eaLnBrk="1" hangingPunct="1">
              <a:lnSpc>
                <a:spcPct val="90000"/>
              </a:lnSpc>
            </a:pPr>
            <a:r>
              <a:rPr lang="fa-IR" sz="3200" dirty="0">
                <a:cs typeface="B Mitra" panose="00000400000000000000" pitchFamily="2" charset="-78"/>
              </a:rPr>
              <a:t>6-	به شيرخواران سالم كمتراز 6ماه بجزشيرمادر غذا يامايعات ديگر(آب ، آب قند) ندهند</a:t>
            </a:r>
            <a:r>
              <a:rPr lang="en-US" sz="3200" dirty="0">
                <a:cs typeface="B Mitra" panose="00000400000000000000" pitchFamily="2" charset="-78"/>
              </a:rPr>
              <a:t> </a:t>
            </a:r>
          </a:p>
        </p:txBody>
      </p:sp>
    </p:spTree>
    <p:extLst>
      <p:ext uri="{BB962C8B-B14F-4D97-AF65-F5344CB8AC3E}">
        <p14:creationId xmlns:p14="http://schemas.microsoft.com/office/powerpoint/2010/main" val="41126042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noAutofit/>
          </a:bodyPr>
          <a:lstStyle/>
          <a:p>
            <a:pPr algn="just" eaLnBrk="1" hangingPunct="1">
              <a:lnSpc>
                <a:spcPct val="90000"/>
              </a:lnSpc>
            </a:pPr>
            <a:r>
              <a:rPr lang="fa-IR" sz="3200" dirty="0">
                <a:cs typeface="B Mitra" panose="00000400000000000000" pitchFamily="2" charset="-78"/>
              </a:rPr>
              <a:t>7-	برنامه هم اتاقي مادرونوزادرادرطول شبانه روزاجراكنندودربخشهاي اطفال تسهيلات لازم براي اقامت شبانه روزي ونيازهاي فيزيكي وعاطفي مادران راتامين نمايند</a:t>
            </a:r>
          </a:p>
          <a:p>
            <a:pPr algn="just" eaLnBrk="1" hangingPunct="1">
              <a:lnSpc>
                <a:spcPct val="90000"/>
              </a:lnSpc>
            </a:pPr>
            <a:r>
              <a:rPr lang="fa-IR" sz="3200" dirty="0">
                <a:cs typeface="B Mitra" panose="00000400000000000000" pitchFamily="2" charset="-78"/>
              </a:rPr>
              <a:t>8-	مادران رابراي تغذيه باشيرمادربرحسب ميل وتقاضاي شيرخوارتشويق كنندوامكان دوشيدن مكررشيروذخيره آن وجود داشته باشد </a:t>
            </a:r>
          </a:p>
          <a:p>
            <a:pPr algn="just" eaLnBrk="1" hangingPunct="1">
              <a:lnSpc>
                <a:spcPct val="90000"/>
              </a:lnSpc>
            </a:pPr>
            <a:r>
              <a:rPr lang="fa-IR" sz="3200" dirty="0">
                <a:cs typeface="B Mitra" panose="00000400000000000000" pitchFamily="2" charset="-78"/>
              </a:rPr>
              <a:t>9-	مطلقا ازشيشه شير وپستانك استفاده </a:t>
            </a:r>
            <a:r>
              <a:rPr lang="fa-IR" sz="3200" dirty="0" smtClean="0">
                <a:cs typeface="B Mitra" panose="00000400000000000000" pitchFamily="2" charset="-78"/>
              </a:rPr>
              <a:t>نكنند</a:t>
            </a:r>
          </a:p>
          <a:p>
            <a:pPr algn="just" eaLnBrk="1" hangingPunct="1">
              <a:lnSpc>
                <a:spcPct val="90000"/>
              </a:lnSpc>
              <a:buFont typeface="Wingdings" panose="05000000000000000000" pitchFamily="2" charset="2"/>
              <a:buNone/>
            </a:pPr>
            <a:r>
              <a:rPr lang="fa-IR" sz="3200" dirty="0">
                <a:cs typeface="B Mitra" panose="00000400000000000000" pitchFamily="2" charset="-78"/>
              </a:rPr>
              <a:t> </a:t>
            </a:r>
            <a:r>
              <a:rPr lang="fa-IR" sz="3200" dirty="0" smtClean="0">
                <a:cs typeface="B Mitra" panose="00000400000000000000" pitchFamily="2" charset="-78"/>
              </a:rPr>
              <a:t>   10- </a:t>
            </a:r>
            <a:r>
              <a:rPr lang="fa-IR" sz="3200" dirty="0">
                <a:cs typeface="B Mitra" panose="00000400000000000000" pitchFamily="2" charset="-78"/>
              </a:rPr>
              <a:t>تشكيل گروههاي  حمايت ازمادران شيرده راپيگيري نمايندواطلاعاتي درمورد  گروههاي حامي ومراكز مشاوره شيردهي دراختياروالدين قراردهند. </a:t>
            </a:r>
            <a:endParaRPr lang="en-US" sz="3200" dirty="0">
              <a:cs typeface="B Mitra" panose="00000400000000000000" pitchFamily="2" charset="-78"/>
            </a:endParaRPr>
          </a:p>
        </p:txBody>
      </p:sp>
    </p:spTree>
    <p:extLst>
      <p:ext uri="{BB962C8B-B14F-4D97-AF65-F5344CB8AC3E}">
        <p14:creationId xmlns:p14="http://schemas.microsoft.com/office/powerpoint/2010/main" val="4225364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2327564" y="346363"/>
            <a:ext cx="7793759" cy="1320800"/>
          </a:xfrm>
        </p:spPr>
        <p:txBody>
          <a:bodyPr/>
          <a:lstStyle/>
          <a:p>
            <a:pPr algn="ctr" eaLnBrk="1" hangingPunct="1">
              <a:buClr>
                <a:srgbClr val="00FF00"/>
              </a:buClr>
              <a:buFont typeface="Wingdings" panose="05000000000000000000" pitchFamily="2" charset="2"/>
              <a:buNone/>
              <a:defRPr/>
            </a:pPr>
            <a:r>
              <a:rPr lang="fa-IR" dirty="0">
                <a:solidFill>
                  <a:schemeClr val="tx1"/>
                </a:solidFill>
                <a:cs typeface="B Mitra" panose="00000400000000000000" pitchFamily="2" charset="-78"/>
              </a:rPr>
              <a:t>مراحل بغل گرفتن و به پستان گذاشتن شیر خوار </a:t>
            </a:r>
            <a:endParaRPr lang="en-US" dirty="0">
              <a:solidFill>
                <a:schemeClr val="tx1"/>
              </a:solidFill>
              <a:cs typeface="B Mitra" panose="00000400000000000000" pitchFamily="2" charset="-78"/>
            </a:endParaRPr>
          </a:p>
        </p:txBody>
      </p:sp>
      <p:sp>
        <p:nvSpPr>
          <p:cNvPr id="7171" name="Rectangle 3"/>
          <p:cNvSpPr>
            <a:spLocks noGrp="1" noChangeArrowheads="1"/>
          </p:cNvSpPr>
          <p:nvPr>
            <p:ph idx="1"/>
          </p:nvPr>
        </p:nvSpPr>
        <p:spPr>
          <a:xfrm>
            <a:off x="2692977" y="1930400"/>
            <a:ext cx="8231188" cy="4525963"/>
          </a:xfrm>
        </p:spPr>
        <p:txBody>
          <a:bodyPr>
            <a:normAutofit/>
          </a:bodyPr>
          <a:lstStyle/>
          <a:p>
            <a:pPr algn="just" eaLnBrk="1" hangingPunct="1">
              <a:buClr>
                <a:srgbClr val="660066"/>
              </a:buClr>
              <a:buFont typeface="Wingdings" panose="05000000000000000000" pitchFamily="2" charset="2"/>
              <a:buChar char="ü"/>
            </a:pPr>
            <a:r>
              <a:rPr lang="fa-IR" sz="3200" dirty="0" smtClean="0">
                <a:cs typeface="B Mitra" panose="00000400000000000000" pitchFamily="2" charset="-78"/>
              </a:rPr>
              <a:t>1.وضعیت راحت برای مادر </a:t>
            </a:r>
          </a:p>
          <a:p>
            <a:pPr algn="just" eaLnBrk="1" hangingPunct="1">
              <a:buClr>
                <a:srgbClr val="660066"/>
              </a:buClr>
              <a:buFont typeface="Wingdings" panose="05000000000000000000" pitchFamily="2" charset="2"/>
              <a:buChar char="ü"/>
            </a:pPr>
            <a:r>
              <a:rPr lang="fa-IR" sz="3200" dirty="0" smtClean="0">
                <a:cs typeface="B Mitra" panose="00000400000000000000" pitchFamily="2" charset="-78"/>
              </a:rPr>
              <a:t>2. وضعیت بغل کردن شیر خوار</a:t>
            </a:r>
          </a:p>
          <a:p>
            <a:pPr algn="just" eaLnBrk="1" hangingPunct="1">
              <a:buClr>
                <a:srgbClr val="660066"/>
              </a:buClr>
              <a:buFont typeface="Wingdings" panose="05000000000000000000" pitchFamily="2" charset="2"/>
              <a:buChar char="ü"/>
            </a:pPr>
            <a:r>
              <a:rPr lang="fa-IR" sz="3200" dirty="0" smtClean="0">
                <a:cs typeface="B Mitra" panose="00000400000000000000" pitchFamily="2" charset="-78"/>
              </a:rPr>
              <a:t>3.نگهداشتن پستان</a:t>
            </a:r>
          </a:p>
          <a:p>
            <a:pPr algn="just" eaLnBrk="1" hangingPunct="1">
              <a:buClr>
                <a:srgbClr val="660066"/>
              </a:buClr>
              <a:buFont typeface="Wingdings" panose="05000000000000000000" pitchFamily="2" charset="2"/>
              <a:buChar char="ü"/>
            </a:pPr>
            <a:r>
              <a:rPr lang="fa-IR" sz="3200" dirty="0" smtClean="0">
                <a:cs typeface="B Mitra" panose="00000400000000000000" pitchFamily="2" charset="-78"/>
              </a:rPr>
              <a:t>4.آوردن شیر خوار به طرف پستان</a:t>
            </a:r>
          </a:p>
        </p:txBody>
      </p:sp>
    </p:spTree>
    <p:extLst>
      <p:ext uri="{BB962C8B-B14F-4D97-AF65-F5344CB8AC3E}">
        <p14:creationId xmlns:p14="http://schemas.microsoft.com/office/powerpoint/2010/main" val="184137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640013" y="692150"/>
            <a:ext cx="6858000" cy="609600"/>
          </a:xfrm>
        </p:spPr>
        <p:txBody>
          <a:bodyPr/>
          <a:lstStyle/>
          <a:p>
            <a:pPr algn="ctr" eaLnBrk="1" hangingPunct="1"/>
            <a:r>
              <a:rPr lang="fa-IR" dirty="0" smtClean="0">
                <a:solidFill>
                  <a:schemeClr val="tx1"/>
                </a:solidFill>
                <a:cs typeface="B Mitra" panose="00000400000000000000" pitchFamily="2" charset="-78"/>
              </a:rPr>
              <a:t>وضعيت صحيح مادر هنگام شيردادن   </a:t>
            </a:r>
            <a:endParaRPr lang="fa-IR" noProof="1" smtClean="0">
              <a:solidFill>
                <a:schemeClr val="tx1"/>
              </a:solidFill>
              <a:cs typeface="B Mitra" panose="00000400000000000000" pitchFamily="2" charset="-78"/>
            </a:endParaRPr>
          </a:p>
        </p:txBody>
      </p:sp>
      <p:sp>
        <p:nvSpPr>
          <p:cNvPr id="13315" name="Rectangle 3"/>
          <p:cNvSpPr>
            <a:spLocks noGrp="1" noChangeArrowheads="1"/>
          </p:cNvSpPr>
          <p:nvPr>
            <p:ph type="body" idx="1"/>
          </p:nvPr>
        </p:nvSpPr>
        <p:spPr>
          <a:xfrm>
            <a:off x="4233285" y="2105748"/>
            <a:ext cx="6934200" cy="4581525"/>
          </a:xfrm>
        </p:spPr>
        <p:txBody>
          <a:bodyPr>
            <a:normAutofit/>
          </a:bodyPr>
          <a:lstStyle/>
          <a:p>
            <a:pPr algn="just">
              <a:spcBef>
                <a:spcPts val="2000"/>
              </a:spcBef>
              <a:buClr>
                <a:schemeClr val="tx1"/>
              </a:buClr>
              <a:buBlip>
                <a:blip r:embed="rId2"/>
              </a:buBlip>
              <a:defRPr/>
            </a:pPr>
            <a:r>
              <a:rPr lang="fa-IR" sz="3200" dirty="0">
                <a:cs typeface="B Mitra" panose="00000400000000000000" pitchFamily="2" charset="-78"/>
              </a:rPr>
              <a:t>مادر در وضعیت خاص خودش قرار </a:t>
            </a:r>
            <a:r>
              <a:rPr lang="fa-IR" sz="3200" dirty="0" smtClean="0">
                <a:cs typeface="B Mitra" panose="00000400000000000000" pitchFamily="2" charset="-78"/>
              </a:rPr>
              <a:t>گیرد</a:t>
            </a:r>
            <a:endParaRPr lang="fa-IR" sz="3200" dirty="0">
              <a:cs typeface="B Mitra" panose="00000400000000000000" pitchFamily="2" charset="-78"/>
            </a:endParaRPr>
          </a:p>
          <a:p>
            <a:pPr algn="just">
              <a:spcBef>
                <a:spcPts val="2000"/>
              </a:spcBef>
              <a:buClr>
                <a:schemeClr val="tx1"/>
              </a:buClr>
              <a:buBlip>
                <a:blip r:embed="rId2"/>
              </a:buBlip>
              <a:defRPr/>
            </a:pPr>
            <a:r>
              <a:rPr lang="fa-IR" sz="3200" dirty="0">
                <a:cs typeface="B Mitra" panose="00000400000000000000" pitchFamily="2" charset="-78"/>
              </a:rPr>
              <a:t>شانه و گردن او راحت و آزاد </a:t>
            </a:r>
            <a:r>
              <a:rPr lang="fa-IR" sz="3200" dirty="0" smtClean="0">
                <a:cs typeface="B Mitra" panose="00000400000000000000" pitchFamily="2" charset="-78"/>
              </a:rPr>
              <a:t>باشد</a:t>
            </a:r>
            <a:endParaRPr lang="fa-IR" sz="3200" dirty="0">
              <a:cs typeface="B Mitra" panose="00000400000000000000" pitchFamily="2" charset="-78"/>
            </a:endParaRPr>
          </a:p>
          <a:p>
            <a:pPr algn="just">
              <a:spcBef>
                <a:spcPts val="2000"/>
              </a:spcBef>
              <a:buClr>
                <a:schemeClr val="tx1"/>
              </a:buClr>
              <a:buBlip>
                <a:blip r:embed="rId2"/>
              </a:buBlip>
              <a:defRPr/>
            </a:pPr>
            <a:r>
              <a:rPr lang="fa-IR" sz="3200" dirty="0">
                <a:cs typeface="B Mitra" panose="00000400000000000000" pitchFamily="2" charset="-78"/>
              </a:rPr>
              <a:t>بالشي در پشت او گذاشته شود </a:t>
            </a:r>
          </a:p>
          <a:p>
            <a:pPr algn="just">
              <a:spcBef>
                <a:spcPts val="2000"/>
              </a:spcBef>
              <a:buClr>
                <a:schemeClr val="tx1"/>
              </a:buClr>
              <a:buBlip>
                <a:blip r:embed="rId2"/>
              </a:buBlip>
              <a:defRPr/>
            </a:pPr>
            <a:r>
              <a:rPr lang="fa-IR" sz="3200" dirty="0" smtClean="0">
                <a:cs typeface="B Mitra" panose="00000400000000000000" pitchFamily="2" charset="-78"/>
              </a:rPr>
              <a:t>هيچ </a:t>
            </a:r>
            <a:r>
              <a:rPr lang="fa-IR" sz="3200" dirty="0">
                <a:cs typeface="B Mitra" panose="00000400000000000000" pitchFamily="2" charset="-78"/>
              </a:rPr>
              <a:t>گونه فشار و اضطرابي نداشته باشد</a:t>
            </a:r>
          </a:p>
          <a:p>
            <a:pPr>
              <a:spcBef>
                <a:spcPts val="2000"/>
              </a:spcBef>
              <a:buClr>
                <a:schemeClr val="tx1"/>
              </a:buClr>
              <a:buBlip>
                <a:blip r:embed="rId2"/>
              </a:buBlip>
              <a:defRPr/>
            </a:pPr>
            <a:endParaRPr lang="fa-IR" sz="2400" dirty="0">
              <a:cs typeface="Yagut" panose="00000400000000000000" pitchFamily="2" charset="-78"/>
            </a:endParaRPr>
          </a:p>
          <a:p>
            <a:pPr marL="0" indent="0">
              <a:spcBef>
                <a:spcPts val="2000"/>
              </a:spcBef>
              <a:buClr>
                <a:schemeClr val="tx1"/>
              </a:buClr>
              <a:buNone/>
              <a:defRPr/>
            </a:pPr>
            <a:endParaRPr lang="fa-IR" sz="2400" b="1" noProof="1">
              <a:cs typeface="Yagut" panose="00000400000000000000" pitchFamily="2" charset="-78"/>
            </a:endParaRPr>
          </a:p>
        </p:txBody>
      </p:sp>
    </p:spTree>
    <p:extLst>
      <p:ext uri="{BB962C8B-B14F-4D97-AF65-F5344CB8AC3E}">
        <p14:creationId xmlns:p14="http://schemas.microsoft.com/office/powerpoint/2010/main" val="235261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159376" y="476250"/>
            <a:ext cx="5184775" cy="1143000"/>
          </a:xfrm>
        </p:spPr>
        <p:txBody>
          <a:bodyPr/>
          <a:lstStyle/>
          <a:p>
            <a:pPr eaLnBrk="1" hangingPunct="1"/>
            <a:r>
              <a:rPr lang="fa-IR" sz="3300" dirty="0">
                <a:solidFill>
                  <a:schemeClr val="tx1"/>
                </a:solidFill>
                <a:latin typeface="Trebuchet MS" panose="020B0603020202020204" pitchFamily="34" charset="0"/>
                <a:cs typeface="Homa" panose="00000400000000000000" pitchFamily="2" charset="-78"/>
              </a:rPr>
              <a:t>صندلی مناسب جهت شيردهی</a:t>
            </a:r>
            <a:endParaRPr lang="en-US" sz="3300" dirty="0">
              <a:solidFill>
                <a:schemeClr val="tx1"/>
              </a:solidFill>
              <a:latin typeface="Trebuchet MS" panose="020B0603020202020204" pitchFamily="34" charset="0"/>
              <a:cs typeface="Homa" panose="00000400000000000000" pitchFamily="2" charset="-78"/>
            </a:endParaRPr>
          </a:p>
        </p:txBody>
      </p:sp>
      <p:pic>
        <p:nvPicPr>
          <p:cNvPr id="9219" name="Picture 3" descr="~lwf0022"/>
          <p:cNvPicPr>
            <a:picLocks noGrp="1" noChangeAspect="1" noChangeArrowheads="1"/>
          </p:cNvPicPr>
          <p:nvPr>
            <p:ph sz="quarter" idx="1"/>
          </p:nvPr>
        </p:nvPicPr>
        <p:blipFill>
          <a:blip r:embed="rId2" cstate="print">
            <a:lum bright="-30000" contrast="30000"/>
            <a:extLst>
              <a:ext uri="{28A0092B-C50C-407E-A947-70E740481C1C}">
                <a14:useLocalDpi xmlns:a14="http://schemas.microsoft.com/office/drawing/2010/main" val="0"/>
              </a:ext>
            </a:extLst>
          </a:blip>
          <a:srcRect/>
          <a:stretch>
            <a:fillRect/>
          </a:stretch>
        </p:blipFill>
        <p:spPr>
          <a:xfrm>
            <a:off x="2841626" y="914401"/>
            <a:ext cx="2035175" cy="2417763"/>
          </a:xfrm>
          <a:solidFill>
            <a:schemeClr val="hlink">
              <a:alpha val="0"/>
            </a:schemeClr>
          </a:solidFill>
          <a:ln w="76200" cap="flat">
            <a:solidFill>
              <a:schemeClr val="accent1"/>
            </a:solidFill>
            <a:miter lim="800000"/>
            <a:headEnd/>
            <a:tailEnd/>
          </a:ln>
          <a:effectLst>
            <a:outerShdw dist="35921" dir="2700000" algn="ctr" rotWithShape="0">
              <a:srgbClr val="000000"/>
            </a:outerShdw>
          </a:effectLst>
        </p:spPr>
      </p:pic>
      <p:sp>
        <p:nvSpPr>
          <p:cNvPr id="9220" name="Rectangle 4"/>
          <p:cNvSpPr>
            <a:spLocks noGrp="1" noChangeArrowheads="1"/>
          </p:cNvSpPr>
          <p:nvPr>
            <p:ph type="body" sz="half" idx="3"/>
          </p:nvPr>
        </p:nvSpPr>
        <p:spPr>
          <a:xfrm>
            <a:off x="1295400" y="1524001"/>
            <a:ext cx="3810000" cy="3768725"/>
          </a:xfrm>
        </p:spPr>
        <p:txBody>
          <a:bodyPr/>
          <a:lstStyle/>
          <a:p>
            <a:pPr eaLnBrk="1" hangingPunct="1">
              <a:lnSpc>
                <a:spcPct val="150000"/>
              </a:lnSpc>
              <a:buFontTx/>
              <a:buBlip>
                <a:blip r:embed="rId3"/>
              </a:buBlip>
            </a:pPr>
            <a:endParaRPr lang="fa-IR" sz="2800">
              <a:cs typeface="Traffic" panose="00000400000000000000" pitchFamily="2" charset="-78"/>
            </a:endParaRPr>
          </a:p>
          <a:p>
            <a:pPr eaLnBrk="1" hangingPunct="1">
              <a:lnSpc>
                <a:spcPct val="150000"/>
              </a:lnSpc>
              <a:buFontTx/>
              <a:buBlip>
                <a:blip r:embed="rId3"/>
              </a:buBlip>
            </a:pPr>
            <a:endParaRPr lang="fa-IR" sz="2800">
              <a:cs typeface="Traffic" panose="00000400000000000000" pitchFamily="2" charset="-78"/>
            </a:endParaRPr>
          </a:p>
          <a:p>
            <a:pPr eaLnBrk="1" hangingPunct="1">
              <a:lnSpc>
                <a:spcPct val="150000"/>
              </a:lnSpc>
              <a:buFontTx/>
              <a:buBlip>
                <a:blip r:embed="rId3"/>
              </a:buBlip>
            </a:pPr>
            <a:endParaRPr lang="fa-IR" sz="2800">
              <a:cs typeface="Traffic" panose="00000400000000000000" pitchFamily="2" charset="-78"/>
            </a:endParaRPr>
          </a:p>
          <a:p>
            <a:pPr eaLnBrk="1" hangingPunct="1">
              <a:lnSpc>
                <a:spcPct val="150000"/>
              </a:lnSpc>
              <a:buFontTx/>
              <a:buBlip>
                <a:blip r:embed="rId3"/>
              </a:buBlip>
            </a:pPr>
            <a:endParaRPr lang="fa-IR" sz="2000">
              <a:cs typeface="Traffic" panose="00000400000000000000" pitchFamily="2" charset="-78"/>
            </a:endParaRPr>
          </a:p>
          <a:p>
            <a:pPr eaLnBrk="1" hangingPunct="1">
              <a:lnSpc>
                <a:spcPct val="120000"/>
              </a:lnSpc>
            </a:pPr>
            <a:endParaRPr lang="fa-IR" sz="2800">
              <a:cs typeface="Traffic" panose="00000400000000000000" pitchFamily="2" charset="-78"/>
            </a:endParaRPr>
          </a:p>
          <a:p>
            <a:pPr eaLnBrk="1" hangingPunct="1">
              <a:lnSpc>
                <a:spcPct val="120000"/>
              </a:lnSpc>
            </a:pPr>
            <a:endParaRPr lang="en-US" sz="2800" b="1">
              <a:cs typeface="Traffic" panose="00000400000000000000" pitchFamily="2" charset="-78"/>
            </a:endParaRPr>
          </a:p>
        </p:txBody>
      </p:sp>
      <p:pic>
        <p:nvPicPr>
          <p:cNvPr id="9221" name="Picture 5"/>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2406651" y="3579814"/>
            <a:ext cx="2155825" cy="2282825"/>
          </a:xfrm>
          <a:noFill/>
          <a:ln w="76200">
            <a:solidFill>
              <a:schemeClr val="accent1"/>
            </a:solidFill>
            <a:miter lim="800000"/>
            <a:headEnd/>
            <a:tailEnd/>
          </a:ln>
          <a:effectLst>
            <a:outerShdw dist="35921" dir="2700000" algn="ctr" rotWithShape="0">
              <a:srgbClr val="000000"/>
            </a:outerShdw>
          </a:effectLst>
        </p:spPr>
      </p:pic>
      <p:sp>
        <p:nvSpPr>
          <p:cNvPr id="38918" name="Rectangle 6"/>
          <p:cNvSpPr>
            <a:spLocks noChangeArrowheads="1"/>
          </p:cNvSpPr>
          <p:nvPr/>
        </p:nvSpPr>
        <p:spPr bwMode="auto">
          <a:xfrm>
            <a:off x="5664200" y="1844676"/>
            <a:ext cx="4495800" cy="3960813"/>
          </a:xfrm>
          <a:prstGeom prst="rect">
            <a:avLst/>
          </a:prstGeom>
          <a:solidFill>
            <a:srgbClr val="222F3A"/>
          </a:solidFill>
          <a:ln>
            <a:noFill/>
          </a:ln>
          <a:effectLst>
            <a:outerShdw dist="35921" dir="2700000" algn="ctr" rotWithShape="0">
              <a:schemeClr val="bg2"/>
            </a:outerShdw>
          </a:effectLst>
          <a:extLst>
            <a:ext uri="{91240B29-F687-4F45-9708-019B960494DF}">
              <a14:hiddenLine xmlns:a14="http://schemas.microsoft.com/office/drawing/2010/main" w="9525">
                <a:solidFill>
                  <a:srgbClr val="FFFFFF"/>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defRPr/>
            </a:pPr>
            <a:r>
              <a:rPr lang="fa-IR" sz="2800">
                <a:solidFill>
                  <a:schemeClr val="bg1"/>
                </a:solidFill>
                <a:effectLst>
                  <a:outerShdw blurRad="38100" dist="38100" dir="2700000" algn="tl">
                    <a:srgbClr val="000000"/>
                  </a:outerShdw>
                </a:effectLst>
                <a:cs typeface="B Yagut" panose="00000400000000000000" pitchFamily="2" charset="-78"/>
              </a:rPr>
              <a:t>پهنای مناسب</a:t>
            </a:r>
            <a:endParaRPr lang="en-US" sz="2800">
              <a:solidFill>
                <a:schemeClr val="bg1"/>
              </a:solidFill>
              <a:effectLst>
                <a:outerShdw blurRad="38100" dist="38100" dir="2700000" algn="tl">
                  <a:srgbClr val="000000"/>
                </a:outerShdw>
              </a:effectLst>
              <a:cs typeface="B Yagut" panose="00000400000000000000" pitchFamily="2" charset="-78"/>
            </a:endParaRPr>
          </a:p>
          <a:p>
            <a:pPr algn="r" rtl="1" eaLnBrk="1" hangingPunct="1">
              <a:defRPr/>
            </a:pPr>
            <a:r>
              <a:rPr lang="fa-IR" sz="2800">
                <a:solidFill>
                  <a:schemeClr val="bg1"/>
                </a:solidFill>
                <a:effectLst>
                  <a:outerShdw blurRad="38100" dist="38100" dir="2700000" algn="tl">
                    <a:srgbClr val="000000"/>
                  </a:outerShdw>
                </a:effectLst>
                <a:cs typeface="B Yagut" panose="00000400000000000000" pitchFamily="2" charset="-78"/>
              </a:rPr>
              <a:t>ارتفاع مناسب</a:t>
            </a:r>
            <a:endParaRPr lang="en-US" sz="2800">
              <a:solidFill>
                <a:schemeClr val="bg1"/>
              </a:solidFill>
              <a:effectLst>
                <a:outerShdw blurRad="38100" dist="38100" dir="2700000" algn="tl">
                  <a:srgbClr val="000000"/>
                </a:outerShdw>
              </a:effectLst>
              <a:cs typeface="B Yagut" panose="00000400000000000000" pitchFamily="2" charset="-78"/>
            </a:endParaRPr>
          </a:p>
          <a:p>
            <a:pPr algn="r" rtl="1" eaLnBrk="1" hangingPunct="1">
              <a:defRPr/>
            </a:pPr>
            <a:r>
              <a:rPr lang="fa-IR" sz="2800">
                <a:solidFill>
                  <a:schemeClr val="bg1"/>
                </a:solidFill>
                <a:effectLst>
                  <a:outerShdw blurRad="38100" dist="38100" dir="2700000" algn="tl">
                    <a:srgbClr val="000000"/>
                  </a:outerShdw>
                </a:effectLst>
                <a:cs typeface="B Yagut" panose="00000400000000000000" pitchFamily="2" charset="-78"/>
              </a:rPr>
              <a:t>دسته مناسب  جهت تکيه دست مادر</a:t>
            </a:r>
            <a:endParaRPr lang="en-US" sz="2800">
              <a:solidFill>
                <a:schemeClr val="bg1"/>
              </a:solidFill>
              <a:effectLst>
                <a:outerShdw blurRad="38100" dist="38100" dir="2700000" algn="tl">
                  <a:srgbClr val="000000"/>
                </a:outerShdw>
              </a:effectLst>
              <a:cs typeface="B Yagut" panose="00000400000000000000" pitchFamily="2" charset="-78"/>
            </a:endParaRPr>
          </a:p>
          <a:p>
            <a:pPr algn="r" rtl="1" eaLnBrk="1" hangingPunct="1">
              <a:defRPr/>
            </a:pPr>
            <a:r>
              <a:rPr lang="fa-IR" sz="2800">
                <a:solidFill>
                  <a:schemeClr val="bg1"/>
                </a:solidFill>
                <a:effectLst>
                  <a:outerShdw blurRad="38100" dist="38100" dir="2700000" algn="tl">
                    <a:srgbClr val="000000"/>
                  </a:outerShdw>
                </a:effectLst>
                <a:cs typeface="B Yagut" panose="00000400000000000000" pitchFamily="2" charset="-78"/>
              </a:rPr>
              <a:t>پشتی مناسب</a:t>
            </a:r>
            <a:endParaRPr lang="en-US" sz="2800">
              <a:solidFill>
                <a:schemeClr val="bg1"/>
              </a:solidFill>
              <a:effectLst>
                <a:outerShdw blurRad="38100" dist="38100" dir="2700000" algn="tl">
                  <a:srgbClr val="000000"/>
                </a:outerShdw>
              </a:effectLst>
              <a:cs typeface="B Yagut" panose="00000400000000000000" pitchFamily="2" charset="-78"/>
            </a:endParaRPr>
          </a:p>
          <a:p>
            <a:pPr algn="r" rtl="1" eaLnBrk="1" hangingPunct="1">
              <a:defRPr/>
            </a:pPr>
            <a:r>
              <a:rPr lang="fa-IR" sz="2800">
                <a:solidFill>
                  <a:schemeClr val="bg1"/>
                </a:solidFill>
                <a:effectLst>
                  <a:outerShdw blurRad="38100" dist="38100" dir="2700000" algn="tl">
                    <a:srgbClr val="000000"/>
                  </a:outerShdw>
                </a:effectLst>
                <a:cs typeface="B Yagut" panose="00000400000000000000" pitchFamily="2" charset="-78"/>
              </a:rPr>
              <a:t>زيرپایی </a:t>
            </a:r>
            <a:r>
              <a:rPr lang="fa-IR" sz="2000">
                <a:solidFill>
                  <a:schemeClr val="bg1"/>
                </a:solidFill>
                <a:effectLst>
                  <a:outerShdw blurRad="38100" dist="38100" dir="2700000" algn="tl">
                    <a:srgbClr val="000000"/>
                  </a:outerShdw>
                </a:effectLst>
                <a:cs typeface="B Yagut" panose="00000400000000000000" pitchFamily="2" charset="-78"/>
              </a:rPr>
              <a:t>(جهت بالانگه داشتن پا</a:t>
            </a:r>
            <a:r>
              <a:rPr lang="fa-IR" sz="2400">
                <a:solidFill>
                  <a:schemeClr val="bg1"/>
                </a:solidFill>
                <a:effectLst>
                  <a:outerShdw blurRad="38100" dist="38100" dir="2700000" algn="tl">
                    <a:srgbClr val="000000"/>
                  </a:outerShdw>
                </a:effectLst>
                <a:cs typeface="B Yagut" panose="00000400000000000000" pitchFamily="2" charset="-78"/>
              </a:rPr>
              <a:t>)</a:t>
            </a:r>
            <a:endParaRPr lang="fa-IR">
              <a:solidFill>
                <a:schemeClr val="bg1"/>
              </a:solidFill>
              <a:effectLst>
                <a:outerShdw blurRad="38100" dist="38100" dir="2700000" algn="tl">
                  <a:srgbClr val="000000"/>
                </a:outerShdw>
              </a:effectLst>
              <a:cs typeface="B Yagut" panose="00000400000000000000" pitchFamily="2" charset="-78"/>
            </a:endParaRPr>
          </a:p>
        </p:txBody>
      </p:sp>
    </p:spTree>
    <p:extLst>
      <p:ext uri="{BB962C8B-B14F-4D97-AF65-F5344CB8AC3E}">
        <p14:creationId xmlns:p14="http://schemas.microsoft.com/office/powerpoint/2010/main" val="138466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895600" y="3962400"/>
            <a:ext cx="6934200" cy="1752600"/>
          </a:xfrm>
          <a:prstGeom prst="rect">
            <a:avLst/>
          </a:prstGeom>
          <a:solidFill>
            <a:schemeClr val="accent1"/>
          </a:solidFill>
          <a:ln w="76200">
            <a:solidFill>
              <a:schemeClr val="folHlink"/>
            </a:solidFill>
            <a:miter lim="800000"/>
            <a:headEnd/>
            <a:tailEnd/>
          </a:ln>
          <a:effectLst>
            <a:outerShdw dist="35921" dir="2700000" algn="ctr" rotWithShape="0">
              <a:srgbClr val="000000"/>
            </a:outerShdw>
          </a:effec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800">
              <a:solidFill>
                <a:srgbClr val="222F3A"/>
              </a:solidFill>
            </a:endParaRPr>
          </a:p>
        </p:txBody>
      </p:sp>
      <p:sp>
        <p:nvSpPr>
          <p:cNvPr id="10243" name="Rectangle 3"/>
          <p:cNvSpPr>
            <a:spLocks noGrp="1" noChangeArrowheads="1"/>
          </p:cNvSpPr>
          <p:nvPr>
            <p:ph type="ctrTitle"/>
          </p:nvPr>
        </p:nvSpPr>
        <p:spPr>
          <a:xfrm>
            <a:off x="429491" y="1268414"/>
            <a:ext cx="11166764" cy="1470025"/>
          </a:xfrm>
        </p:spPr>
        <p:txBody>
          <a:bodyPr anchor="ctr"/>
          <a:lstStyle/>
          <a:p>
            <a:pPr algn="ctr" rtl="0" eaLnBrk="1" hangingPunct="1"/>
            <a:r>
              <a:rPr lang="en-US" dirty="0" smtClean="0">
                <a:solidFill>
                  <a:schemeClr val="tx1"/>
                </a:solidFill>
              </a:rPr>
              <a:t>Positioning for breastfeeding</a:t>
            </a:r>
          </a:p>
        </p:txBody>
      </p:sp>
      <p:pic>
        <p:nvPicPr>
          <p:cNvPr id="10244" name="Picture 4" descr="position lying d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9624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position undera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1" y="3962400"/>
            <a:ext cx="142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position cro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1" y="3962400"/>
            <a:ext cx="12747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position crad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1" y="3962400"/>
            <a:ext cx="1343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381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روش صحیح شیردهی </a:t>
            </a:r>
          </a:p>
        </p:txBody>
      </p:sp>
      <p:sp>
        <p:nvSpPr>
          <p:cNvPr id="3" name="Content Placeholder 2"/>
          <p:cNvSpPr>
            <a:spLocks noGrp="1"/>
          </p:cNvSpPr>
          <p:nvPr>
            <p:ph idx="1"/>
          </p:nvPr>
        </p:nvSpPr>
        <p:spPr/>
        <p:txBody>
          <a:bodyPr>
            <a:normAutofit fontScale="25000" lnSpcReduction="20000"/>
          </a:bodyPr>
          <a:lstStyle/>
          <a:p>
            <a:r>
              <a:rPr lang="fa-IR" sz="12800" dirty="0" smtClean="0">
                <a:cs typeface="B Mitra" panose="00000400000000000000" pitchFamily="2" charset="-78"/>
              </a:rPr>
              <a:t>معمولی </a:t>
            </a:r>
            <a:r>
              <a:rPr lang="fa-IR" sz="12800" dirty="0">
                <a:cs typeface="B Mitra" panose="00000400000000000000" pitchFamily="2" charset="-78"/>
              </a:rPr>
              <a:t>ترین روش شیر دادن ، بغل گرفتن نوزاد است. به طوری که شانه نوزاد در خم آرنج و سرش روی بازوی مادر قرار گیرد.</a:t>
            </a:r>
          </a:p>
          <a:p>
            <a:r>
              <a:rPr lang="fa-IR" sz="12800" dirty="0">
                <a:cs typeface="B Mitra" panose="00000400000000000000" pitchFamily="2" charset="-78"/>
              </a:rPr>
              <a:t>صورتش مقابل پستان مادر و سر و بدنش در یک امتداد باشد و دست نوزاد که در تماس با بدن مادر است ، در پهلوی مادر قرار گیرد.</a:t>
            </a:r>
          </a:p>
          <a:p>
            <a:r>
              <a:rPr lang="fa-IR" sz="12800" dirty="0">
                <a:cs typeface="B Mitra" panose="00000400000000000000" pitchFamily="2" charset="-78"/>
              </a:rPr>
              <a:t>شیرخوار را به طرف پستان بیاورد و مادر کمک کند تا نوک سینه با لبهای نوزاد تماس داشته باشد.</a:t>
            </a:r>
          </a:p>
          <a:p>
            <a:endParaRPr lang="fa-IR" dirty="0"/>
          </a:p>
        </p:txBody>
      </p:sp>
    </p:spTree>
    <p:extLst>
      <p:ext uri="{BB962C8B-B14F-4D97-AF65-F5344CB8AC3E}">
        <p14:creationId xmlns:p14="http://schemas.microsoft.com/office/powerpoint/2010/main" val="756288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19560"/>
            <a:ext cx="12007121" cy="2971051"/>
          </a:xfrm>
        </p:spPr>
        <p:txBody>
          <a:bodyPr/>
          <a:lstStyle/>
          <a:p>
            <a:pPr algn="ctr"/>
            <a:r>
              <a:rPr lang="fa-IR" sz="8800" dirty="0" smtClean="0">
                <a:cs typeface="B Koodak" panose="00000700000000000000" pitchFamily="2" charset="-78"/>
              </a:rPr>
              <a:t>پایگاه ترویج تغذیه با شیر مادر</a:t>
            </a:r>
            <a:endParaRPr lang="fa-IR" sz="8800" dirty="0">
              <a:cs typeface="B Koodak" panose="00000700000000000000" pitchFamily="2" charset="-78"/>
            </a:endParaRPr>
          </a:p>
        </p:txBody>
      </p:sp>
      <p:sp>
        <p:nvSpPr>
          <p:cNvPr id="3" name="Subtitle 2"/>
          <p:cNvSpPr>
            <a:spLocks noGrp="1"/>
          </p:cNvSpPr>
          <p:nvPr>
            <p:ph type="subTitle" idx="1"/>
          </p:nvPr>
        </p:nvSpPr>
        <p:spPr/>
        <p:txBody>
          <a:bodyPr>
            <a:noAutofit/>
          </a:bodyPr>
          <a:lstStyle/>
          <a:p>
            <a:r>
              <a:rPr lang="fa-IR" sz="3200" b="1" dirty="0" smtClean="0">
                <a:cs typeface="B Koodak" panose="00000700000000000000" pitchFamily="2" charset="-78"/>
              </a:rPr>
              <a:t>ارائه دهنده: پری پروار</a:t>
            </a:r>
            <a:endParaRPr lang="fa-IR" sz="3200" b="1" dirty="0">
              <a:cs typeface="B Koodak" panose="00000700000000000000" pitchFamily="2" charset="-78"/>
            </a:endParaRPr>
          </a:p>
        </p:txBody>
      </p:sp>
    </p:spTree>
    <p:extLst>
      <p:ext uri="{BB962C8B-B14F-4D97-AF65-F5344CB8AC3E}">
        <p14:creationId xmlns:p14="http://schemas.microsoft.com/office/powerpoint/2010/main" val="2950706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روش صحیح شیردهی </a:t>
            </a:r>
          </a:p>
        </p:txBody>
      </p:sp>
      <p:sp>
        <p:nvSpPr>
          <p:cNvPr id="3" name="Content Placeholder 2"/>
          <p:cNvSpPr>
            <a:spLocks noGrp="1"/>
          </p:cNvSpPr>
          <p:nvPr>
            <p:ph idx="1"/>
          </p:nvPr>
        </p:nvSpPr>
        <p:spPr/>
        <p:txBody>
          <a:bodyPr>
            <a:normAutofit fontScale="40000" lnSpcReduction="20000"/>
          </a:bodyPr>
          <a:lstStyle/>
          <a:p>
            <a:pPr algn="just"/>
            <a:endParaRPr lang="fa-IR" sz="3200" dirty="0" smtClean="0">
              <a:cs typeface="B Mitra" panose="00000400000000000000" pitchFamily="2" charset="-78"/>
            </a:endParaRPr>
          </a:p>
          <a:p>
            <a:pPr algn="just"/>
            <a:endParaRPr lang="fa-IR" sz="3200" dirty="0">
              <a:cs typeface="B Mitra" panose="00000400000000000000" pitchFamily="2" charset="-78"/>
            </a:endParaRPr>
          </a:p>
          <a:p>
            <a:pPr algn="just"/>
            <a:r>
              <a:rPr lang="fa-IR" sz="8000" dirty="0" smtClean="0">
                <a:cs typeface="B Mitra" panose="00000400000000000000" pitchFamily="2" charset="-78"/>
              </a:rPr>
              <a:t>و  </a:t>
            </a:r>
            <a:r>
              <a:rPr lang="fa-IR" sz="8000" dirty="0">
                <a:cs typeface="B Mitra" panose="00000400000000000000" pitchFamily="2" charset="-78"/>
              </a:rPr>
              <a:t>شیر خوار پستان را در دهان بگیرد.</a:t>
            </a:r>
          </a:p>
          <a:p>
            <a:pPr algn="just"/>
            <a:r>
              <a:rPr lang="fa-IR" sz="8000" dirty="0">
                <a:cs typeface="B Mitra" panose="00000400000000000000" pitchFamily="2" charset="-78"/>
              </a:rPr>
              <a:t> لب تحتانی او کاملا به سمت خارج برگشته و قسمت کمی از هاله پستان در بالای لب فوقانی او مشاهده می شود. . </a:t>
            </a:r>
            <a:endParaRPr lang="fa-IR" sz="8000" dirty="0" smtClean="0">
              <a:cs typeface="B Mitra" panose="00000400000000000000" pitchFamily="2" charset="-78"/>
            </a:endParaRPr>
          </a:p>
          <a:p>
            <a:pPr algn="just"/>
            <a:r>
              <a:rPr lang="fa-IR" sz="8000" dirty="0">
                <a:cs typeface="B Mitra" panose="00000400000000000000" pitchFamily="2" charset="-78"/>
              </a:rPr>
              <a:t>انگشت شصت بالای هاله پستان و سایر انگشتان زیر پستان و در لبه هاله قرار گیرد.</a:t>
            </a:r>
          </a:p>
          <a:p>
            <a:pPr algn="just"/>
            <a:r>
              <a:rPr lang="fa-IR" sz="8000" dirty="0">
                <a:cs typeface="B Mitra" panose="00000400000000000000" pitchFamily="2" charset="-78"/>
              </a:rPr>
              <a:t>فشار دادن انگشتان به طرف قفسه ی سینه و رها کردن انگشتان و سپس فشار دادن به سمت لبه ی هاله جهت خروج شیر و تکرار عمل فوق با دست دیگر</a:t>
            </a:r>
          </a:p>
          <a:p>
            <a:pPr algn="just"/>
            <a:endParaRPr lang="fa-IR" sz="3200" dirty="0">
              <a:cs typeface="B Mitra" panose="00000400000000000000" pitchFamily="2" charset="-78"/>
            </a:endParaRPr>
          </a:p>
          <a:p>
            <a:endParaRPr lang="fa-IR" dirty="0"/>
          </a:p>
        </p:txBody>
      </p:sp>
    </p:spTree>
    <p:extLst>
      <p:ext uri="{BB962C8B-B14F-4D97-AF65-F5344CB8AC3E}">
        <p14:creationId xmlns:p14="http://schemas.microsoft.com/office/powerpoint/2010/main" val="2307682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روش صحیح شیردهی </a:t>
            </a:r>
          </a:p>
        </p:txBody>
      </p:sp>
      <p:sp>
        <p:nvSpPr>
          <p:cNvPr id="3" name="Content Placeholder 2"/>
          <p:cNvSpPr>
            <a:spLocks noGrp="1"/>
          </p:cNvSpPr>
          <p:nvPr>
            <p:ph idx="1"/>
          </p:nvPr>
        </p:nvSpPr>
        <p:spPr/>
        <p:txBody>
          <a:bodyPr>
            <a:normAutofit fontScale="92500"/>
          </a:bodyPr>
          <a:lstStyle/>
          <a:p>
            <a:pPr algn="just"/>
            <a:endParaRPr lang="fa-IR" dirty="0" smtClean="0"/>
          </a:p>
          <a:p>
            <a:pPr algn="just"/>
            <a:r>
              <a:rPr lang="fa-IR" sz="3500" dirty="0">
                <a:cs typeface="B Mitra" panose="00000400000000000000" pitchFamily="2" charset="-78"/>
              </a:rPr>
              <a:t>مکیدن ها کند و عمیق و صدای قورت دادن شیر به خوبی شنیده می شود</a:t>
            </a:r>
            <a:r>
              <a:rPr lang="fa-IR" sz="3500" dirty="0" smtClean="0">
                <a:cs typeface="B Mitra" panose="00000400000000000000" pitchFamily="2" charset="-78"/>
              </a:rPr>
              <a:t>.</a:t>
            </a:r>
          </a:p>
          <a:p>
            <a:pPr algn="just"/>
            <a:r>
              <a:rPr lang="fa-IR" sz="3500" dirty="0" smtClean="0">
                <a:cs typeface="B Mitra" panose="00000400000000000000" pitchFamily="2" charset="-78"/>
              </a:rPr>
              <a:t>نوزاد </a:t>
            </a:r>
            <a:r>
              <a:rPr lang="fa-IR" sz="3500" dirty="0">
                <a:cs typeface="B Mitra" panose="00000400000000000000" pitchFamily="2" charset="-78"/>
              </a:rPr>
              <a:t>وقتی احساس رضایت  و کفایت شیر خوردن کرد ، خودش پستان را رها می کند</a:t>
            </a:r>
            <a:r>
              <a:rPr lang="fa-IR" sz="3500" dirty="0" smtClean="0">
                <a:cs typeface="B Mitra" panose="00000400000000000000" pitchFamily="2" charset="-78"/>
              </a:rPr>
              <a:t>.</a:t>
            </a:r>
            <a:endParaRPr lang="fa-IR" sz="3500" dirty="0">
              <a:cs typeface="B Mitra" panose="00000400000000000000" pitchFamily="2" charset="-78"/>
            </a:endParaRPr>
          </a:p>
          <a:p>
            <a:pPr algn="just"/>
            <a:r>
              <a:rPr lang="fa-IR" sz="3500" dirty="0" smtClean="0">
                <a:cs typeface="B Mitra" panose="00000400000000000000" pitchFamily="2" charset="-78"/>
              </a:rPr>
              <a:t>بعد </a:t>
            </a:r>
            <a:r>
              <a:rPr lang="fa-IR" sz="3500" dirty="0">
                <a:cs typeface="B Mitra" panose="00000400000000000000" pitchFamily="2" charset="-78"/>
              </a:rPr>
              <a:t>از شیر دادن ، شیر خوار باید به طریق ایستاده در بغل مادر قرار گیرد و به ملایمت به پشت او زده شود تا هوای بلعیده شده از معده ی او خارج شود و سپس نوزاد را روی شکم یا پهلو راست بخوابانند نا تخلیه ی معده سریع شود.</a:t>
            </a:r>
          </a:p>
          <a:p>
            <a:endParaRPr lang="fa-IR" dirty="0"/>
          </a:p>
        </p:txBody>
      </p:sp>
    </p:spTree>
    <p:extLst>
      <p:ext uri="{BB962C8B-B14F-4D97-AF65-F5344CB8AC3E}">
        <p14:creationId xmlns:p14="http://schemas.microsoft.com/office/powerpoint/2010/main" val="3193110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روش صحیح شیردهی </a:t>
            </a:r>
            <a:endParaRPr lang="fa-IR" dirty="0"/>
          </a:p>
        </p:txBody>
      </p:sp>
      <p:sp>
        <p:nvSpPr>
          <p:cNvPr id="3" name="Content Placeholder 2"/>
          <p:cNvSpPr>
            <a:spLocks noGrp="1"/>
          </p:cNvSpPr>
          <p:nvPr>
            <p:ph idx="1"/>
          </p:nvPr>
        </p:nvSpPr>
        <p:spPr/>
        <p:txBody>
          <a:bodyPr/>
          <a:lstStyle/>
          <a:p>
            <a:r>
              <a:rPr lang="fa-IR" sz="3200" dirty="0">
                <a:cs typeface="B Mitra" panose="00000400000000000000" pitchFamily="2" charset="-78"/>
              </a:rPr>
              <a:t>برای متوقف کردن تغذیه از پستان ، با وارد کردن انگشت </a:t>
            </a:r>
            <a:r>
              <a:rPr lang="fa-IR" sz="3200" dirty="0" smtClean="0">
                <a:cs typeface="B Mitra" panose="00000400000000000000" pitchFamily="2" charset="-78"/>
              </a:rPr>
              <a:t>کوچک </a:t>
            </a:r>
            <a:r>
              <a:rPr lang="fa-IR" sz="3200" dirty="0">
                <a:cs typeface="B Mitra" panose="00000400000000000000" pitchFamily="2" charset="-78"/>
              </a:rPr>
              <a:t>دست از گوشه ی دهان نوزاد یا باید چانه ی نوزاد را پایین آورده و گونه اش را به ملایمت فشار داد تا باعث آزاد شدن نوک سینه شود</a:t>
            </a:r>
            <a:r>
              <a:rPr lang="fa-IR" sz="3200" dirty="0" smtClean="0">
                <a:cs typeface="B Mitra" panose="00000400000000000000" pitchFamily="2" charset="-78"/>
              </a:rPr>
              <a:t>.</a:t>
            </a:r>
          </a:p>
          <a:p>
            <a:r>
              <a:rPr lang="fa-IR" sz="3200" dirty="0">
                <a:cs typeface="B Mitra" panose="00000400000000000000" pitchFamily="2" charset="-78"/>
              </a:rPr>
              <a:t>بعد از اتمام شیردهی برای جلوگیری از صدمه به نوک پستان بهتر است یک قطره از شیر خودش را بر روی نوک پستان بمالد تا در معرض هوا حشک شود و همچنین نیازی به شستن پستان پس از شیردهی </a:t>
            </a:r>
            <a:r>
              <a:rPr lang="fa-IR" sz="3200" dirty="0" smtClean="0">
                <a:cs typeface="B Mitra" panose="00000400000000000000" pitchFamily="2" charset="-78"/>
              </a:rPr>
              <a:t>نیست.</a:t>
            </a:r>
            <a:endParaRPr lang="fa-IR" dirty="0"/>
          </a:p>
        </p:txBody>
      </p:sp>
    </p:spTree>
    <p:extLst>
      <p:ext uri="{BB962C8B-B14F-4D97-AF65-F5344CB8AC3E}">
        <p14:creationId xmlns:p14="http://schemas.microsoft.com/office/powerpoint/2010/main" val="62194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fa-IR" dirty="0" smtClean="0">
                <a:solidFill>
                  <a:schemeClr val="tx1"/>
                </a:solidFill>
                <a:cs typeface="B Mitra" panose="00000400000000000000" pitchFamily="2" charset="-78"/>
              </a:rPr>
              <a:t>نگه داشتن پستان</a:t>
            </a:r>
            <a:endParaRPr lang="fa-IR" dirty="0">
              <a:solidFill>
                <a:schemeClr val="tx1"/>
              </a:solidFill>
              <a:cs typeface="B Mitra" panose="00000400000000000000" pitchFamily="2" charset="-78"/>
            </a:endParaRPr>
          </a:p>
        </p:txBody>
      </p:sp>
      <p:sp>
        <p:nvSpPr>
          <p:cNvPr id="12291" name="Content Placeholder 2"/>
          <p:cNvSpPr>
            <a:spLocks noGrp="1"/>
          </p:cNvSpPr>
          <p:nvPr>
            <p:ph idx="1"/>
          </p:nvPr>
        </p:nvSpPr>
        <p:spPr/>
        <p:txBody>
          <a:bodyPr>
            <a:normAutofit/>
          </a:bodyPr>
          <a:lstStyle/>
          <a:p>
            <a:pPr algn="just"/>
            <a:r>
              <a:rPr lang="fa-IR" sz="3200" dirty="0" smtClean="0">
                <a:cs typeface="B Mitra" panose="00000400000000000000" pitchFamily="2" charset="-78"/>
              </a:rPr>
              <a:t>روش نگه داشتن پستان به طریقه ی قیچی</a:t>
            </a:r>
          </a:p>
          <a:p>
            <a:pPr algn="just"/>
            <a:r>
              <a:rPr lang="fa-IR" sz="3200" dirty="0" smtClean="0">
                <a:cs typeface="B Mitra" panose="00000400000000000000" pitchFamily="2" charset="-78"/>
              </a:rPr>
              <a:t>روش نگه داشتن پستان به روش </a:t>
            </a:r>
            <a:r>
              <a:rPr lang="en-US" sz="3200" dirty="0" smtClean="0">
                <a:cs typeface="B Mitra" panose="00000400000000000000" pitchFamily="2" charset="-78"/>
              </a:rPr>
              <a:t>c</a:t>
            </a:r>
            <a:r>
              <a:rPr lang="fa-IR" sz="3200" dirty="0" smtClean="0">
                <a:cs typeface="B Mitra" panose="00000400000000000000" pitchFamily="2" charset="-78"/>
              </a:rPr>
              <a:t> شکل</a:t>
            </a:r>
          </a:p>
        </p:txBody>
      </p:sp>
    </p:spTree>
    <p:extLst>
      <p:ext uri="{BB962C8B-B14F-4D97-AF65-F5344CB8AC3E}">
        <p14:creationId xmlns:p14="http://schemas.microsoft.com/office/powerpoint/2010/main" val="1618082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E" sz="1000">
                <a:solidFill>
                  <a:srgbClr val="000000"/>
                </a:solidFill>
              </a:rPr>
              <a:t>UNICEF/WHO Breastfeeding Promotion and Support in a Baby-Friendly Hospital – 20 hour Course 	2006</a:t>
            </a:r>
            <a:endParaRPr lang="en-US" sz="1000">
              <a:solidFill>
                <a:srgbClr val="000000"/>
              </a:solidFill>
            </a:endParaRPr>
          </a:p>
        </p:txBody>
      </p:sp>
      <p:pic>
        <p:nvPicPr>
          <p:cNvPr id="47107" name="Picture 2" descr="c107bfm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5250"/>
            <a:ext cx="91440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3"/>
          <p:cNvSpPr>
            <a:spLocks noGrp="1" noChangeArrowheads="1"/>
          </p:cNvSpPr>
          <p:nvPr>
            <p:ph type="title"/>
          </p:nvPr>
        </p:nvSpPr>
        <p:spPr>
          <a:xfrm>
            <a:off x="5519738" y="0"/>
            <a:ext cx="4419600" cy="1219200"/>
          </a:xfrm>
        </p:spPr>
        <p:txBody>
          <a:bodyPr/>
          <a:lstStyle/>
          <a:p>
            <a:pPr eaLnBrk="1" hangingPunct="1"/>
            <a:r>
              <a:rPr lang="en-IE" sz="3600">
                <a:solidFill>
                  <a:schemeClr val="tx1"/>
                </a:solidFill>
              </a:rPr>
              <a:t>DANCER Hand Position</a:t>
            </a:r>
            <a:endParaRPr lang="en-GB" sz="3600">
              <a:solidFill>
                <a:schemeClr val="tx1"/>
              </a:solidFill>
            </a:endParaRPr>
          </a:p>
        </p:txBody>
      </p:sp>
      <p:sp>
        <p:nvSpPr>
          <p:cNvPr id="47109" name="Text Box 4"/>
          <p:cNvSpPr txBox="1">
            <a:spLocks noChangeArrowheads="1"/>
          </p:cNvSpPr>
          <p:nvPr/>
        </p:nvSpPr>
        <p:spPr bwMode="auto">
          <a:xfrm>
            <a:off x="9906000" y="228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1200">
                <a:solidFill>
                  <a:srgbClr val="000000"/>
                </a:solidFill>
                <a:latin typeface="Times New Roman" panose="02020603050405020304" pitchFamily="18" charset="0"/>
              </a:rPr>
              <a:t>10/5</a:t>
            </a:r>
            <a:endParaRPr lang="en-GB" sz="1200">
              <a:solidFill>
                <a:srgbClr val="000000"/>
              </a:solidFill>
              <a:latin typeface="Times New Roman" panose="02020603050405020304" pitchFamily="18" charset="0"/>
            </a:endParaRPr>
          </a:p>
        </p:txBody>
      </p:sp>
      <p:sp>
        <p:nvSpPr>
          <p:cNvPr id="65541" name="Text Box 5"/>
          <p:cNvSpPr txBox="1">
            <a:spLocks noChangeArrowheads="1"/>
          </p:cNvSpPr>
          <p:nvPr/>
        </p:nvSpPr>
        <p:spPr bwMode="auto">
          <a:xfrm rot="16200000">
            <a:off x="9703594" y="5765007"/>
            <a:ext cx="1319213" cy="304800"/>
          </a:xfrm>
          <a:prstGeom prst="rect">
            <a:avLst/>
          </a:prstGeom>
          <a:noFill/>
          <a:ln w="9525">
            <a:noFill/>
            <a:miter lim="800000"/>
            <a:headEnd/>
            <a:tailEnd/>
          </a:ln>
          <a:effectLst/>
        </p:spPr>
        <p:txBody>
          <a:bodyPr wrap="none">
            <a:spAutoFit/>
          </a:bodyPr>
          <a:lstStyle/>
          <a:p>
            <a:pPr eaLnBrk="1" hangingPunct="1">
              <a:defRPr/>
            </a:pPr>
            <a:r>
              <a:rPr lang="en-GB" sz="1000">
                <a:solidFill>
                  <a:srgbClr val="FFFFFF"/>
                </a:solidFill>
              </a:rPr>
              <a:t>©UNICEF C107-21</a:t>
            </a:r>
            <a:r>
              <a:rPr lang="en-GB" sz="1400" b="1">
                <a:solidFill>
                  <a:srgbClr val="000000"/>
                </a:solidFill>
                <a:effectLst>
                  <a:outerShdw blurRad="38100" dist="38100" dir="2700000" algn="tl">
                    <a:srgbClr val="C0C0C0"/>
                  </a:outerShdw>
                </a:effectLst>
              </a:rPr>
              <a:t> </a:t>
            </a:r>
            <a:endParaRPr lang="en-US" sz="1400" b="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359911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55913" y="620713"/>
            <a:ext cx="6858000" cy="609600"/>
          </a:xfrm>
        </p:spPr>
        <p:txBody>
          <a:bodyPr/>
          <a:lstStyle/>
          <a:p>
            <a:pPr algn="ctr" eaLnBrk="1" hangingPunct="1"/>
            <a:r>
              <a:rPr lang="fa-IR" dirty="0" smtClean="0">
                <a:solidFill>
                  <a:schemeClr val="tx1"/>
                </a:solidFill>
                <a:cs typeface="B Mitra" panose="00000400000000000000" pitchFamily="2" charset="-78"/>
              </a:rPr>
              <a:t>وضعيت صحيح مكيدن پستان</a:t>
            </a:r>
            <a:endParaRPr lang="en-US" dirty="0" smtClean="0">
              <a:solidFill>
                <a:schemeClr val="tx1"/>
              </a:solidFill>
              <a:cs typeface="B Mitra" panose="00000400000000000000" pitchFamily="2" charset="-78"/>
            </a:endParaRPr>
          </a:p>
        </p:txBody>
      </p:sp>
      <p:sp>
        <p:nvSpPr>
          <p:cNvPr id="12291" name="Rectangle 3"/>
          <p:cNvSpPr>
            <a:spLocks noGrp="1" noChangeArrowheads="1"/>
          </p:cNvSpPr>
          <p:nvPr>
            <p:ph type="body" idx="1"/>
          </p:nvPr>
        </p:nvSpPr>
        <p:spPr>
          <a:xfrm>
            <a:off x="4072659" y="1678277"/>
            <a:ext cx="6934200" cy="4819650"/>
          </a:xfrm>
        </p:spPr>
        <p:txBody>
          <a:bodyPr>
            <a:noAutofit/>
          </a:bodyPr>
          <a:lstStyle/>
          <a:p>
            <a:pPr>
              <a:lnSpc>
                <a:spcPct val="150000"/>
              </a:lnSpc>
              <a:spcBef>
                <a:spcPts val="3000"/>
              </a:spcBef>
              <a:buClr>
                <a:schemeClr val="tx1"/>
              </a:buClr>
              <a:buBlip>
                <a:blip r:embed="rId2"/>
              </a:buBlip>
            </a:pPr>
            <a:r>
              <a:rPr lang="fa-IR" sz="3200" dirty="0">
                <a:cs typeface="B Mitra" panose="00000400000000000000" pitchFamily="2" charset="-78"/>
              </a:rPr>
              <a:t>كشيده شدن نوك پستان و هاله اطراف آن </a:t>
            </a:r>
            <a:r>
              <a:rPr lang="en-US" sz="3200" b="1" dirty="0">
                <a:cs typeface="B Mitra" panose="00000400000000000000" pitchFamily="2" charset="-78"/>
              </a:rPr>
              <a:t>(Teat)</a:t>
            </a:r>
          </a:p>
          <a:p>
            <a:pPr>
              <a:lnSpc>
                <a:spcPct val="150000"/>
              </a:lnSpc>
              <a:spcBef>
                <a:spcPts val="3000"/>
              </a:spcBef>
              <a:buClr>
                <a:schemeClr val="tx1"/>
              </a:buClr>
              <a:buBlip>
                <a:blip r:embed="rId2"/>
              </a:buBlip>
            </a:pPr>
            <a:r>
              <a:rPr lang="fa-IR" sz="3200" dirty="0">
                <a:cs typeface="B Mitra" panose="00000400000000000000" pitchFamily="2" charset="-78"/>
              </a:rPr>
              <a:t>فشرده شدن سينوس هاي لاكتي فروس</a:t>
            </a:r>
          </a:p>
          <a:p>
            <a:pPr>
              <a:lnSpc>
                <a:spcPct val="150000"/>
              </a:lnSpc>
              <a:spcBef>
                <a:spcPts val="3000"/>
              </a:spcBef>
              <a:buClr>
                <a:schemeClr val="tx1"/>
              </a:buClr>
              <a:buBlip>
                <a:blip r:embed="rId2"/>
              </a:buBlip>
            </a:pPr>
            <a:r>
              <a:rPr lang="fa-IR" sz="3200" dirty="0">
                <a:cs typeface="B Mitra" panose="00000400000000000000" pitchFamily="2" charset="-78"/>
              </a:rPr>
              <a:t>تقعر زبان و حركت امواج دودي شكل</a:t>
            </a:r>
          </a:p>
          <a:p>
            <a:pPr>
              <a:lnSpc>
                <a:spcPct val="150000"/>
              </a:lnSpc>
              <a:spcBef>
                <a:spcPts val="3000"/>
              </a:spcBef>
              <a:buClr>
                <a:schemeClr val="tx1"/>
              </a:buClr>
              <a:buBlip>
                <a:blip r:embed="rId2"/>
              </a:buBlip>
            </a:pPr>
            <a:r>
              <a:rPr lang="fa-IR" sz="3200" dirty="0">
                <a:cs typeface="B Mitra" panose="00000400000000000000" pitchFamily="2" charset="-78"/>
              </a:rPr>
              <a:t>مشاهده نوك زبان در بالاي لب تحتاني</a:t>
            </a:r>
            <a:endParaRPr lang="en-US" sz="3200" dirty="0">
              <a:cs typeface="B Mitra" panose="00000400000000000000" pitchFamily="2" charset="-78"/>
            </a:endParaRPr>
          </a:p>
        </p:txBody>
      </p:sp>
    </p:spTree>
    <p:extLst>
      <p:ext uri="{BB962C8B-B14F-4D97-AF65-F5344CB8AC3E}">
        <p14:creationId xmlns:p14="http://schemas.microsoft.com/office/powerpoint/2010/main" val="1127635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8500" y="381000"/>
            <a:ext cx="5715000" cy="609600"/>
          </a:xfrm>
        </p:spPr>
        <p:txBody>
          <a:bodyPr/>
          <a:lstStyle/>
          <a:p>
            <a:pPr algn="ctr" eaLnBrk="1" hangingPunct="1"/>
            <a:r>
              <a:rPr lang="en-IE" sz="4400" dirty="0">
                <a:solidFill>
                  <a:schemeClr val="tx1"/>
                </a:solidFill>
                <a:cs typeface="B Yagut" panose="00000400000000000000" pitchFamily="2" charset="-78"/>
              </a:rPr>
              <a:t>What can you see?</a:t>
            </a:r>
            <a:endParaRPr lang="en-GB" sz="4400" dirty="0">
              <a:solidFill>
                <a:schemeClr val="tx1"/>
              </a:solidFill>
              <a:cs typeface="B Yagut" panose="00000400000000000000" pitchFamily="2" charset="-78"/>
            </a:endParaRPr>
          </a:p>
        </p:txBody>
      </p:sp>
      <p:sp>
        <p:nvSpPr>
          <p:cNvPr id="18435" name="Text Box 3"/>
          <p:cNvSpPr txBox="1">
            <a:spLocks noChangeArrowheads="1"/>
          </p:cNvSpPr>
          <p:nvPr/>
        </p:nvSpPr>
        <p:spPr bwMode="auto">
          <a:xfrm>
            <a:off x="2743200" y="5410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2400"/>
              <a:t>Good attachment</a:t>
            </a:r>
            <a:endParaRPr lang="en-GB" sz="2400"/>
          </a:p>
        </p:txBody>
      </p:sp>
      <p:sp>
        <p:nvSpPr>
          <p:cNvPr id="18436" name="Text Box 4"/>
          <p:cNvSpPr txBox="1">
            <a:spLocks noChangeArrowheads="1"/>
          </p:cNvSpPr>
          <p:nvPr/>
        </p:nvSpPr>
        <p:spPr bwMode="auto">
          <a:xfrm>
            <a:off x="6858000" y="5410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2400"/>
              <a:t>Poor attachment</a:t>
            </a:r>
            <a:endParaRPr lang="en-GB" sz="2400"/>
          </a:p>
        </p:txBody>
      </p:sp>
      <p:pic>
        <p:nvPicPr>
          <p:cNvPr id="18437" name="Picture 5" descr="outside attach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447800"/>
            <a:ext cx="84074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740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amond(in)">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diamond(in)">
                                      <p:cBhvr>
                                        <p:cTn id="12" dur="1000"/>
                                        <p:tgtEl>
                                          <p:spTgt spid="18437"/>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diamond(in)">
                                      <p:cBhvr>
                                        <p:cTn id="15" dur="2000"/>
                                        <p:tgtEl>
                                          <p:spTgt spid="18435"/>
                                        </p:tgtEl>
                                      </p:cBhvr>
                                    </p:animEffect>
                                  </p:childTnLst>
                                </p:cTn>
                              </p:par>
                              <p:par>
                                <p:cTn id="16" presetID="8" presetClass="entr" presetSubtype="16" fill="hold" nodeType="withEffect">
                                  <p:stCondLst>
                                    <p:cond delay="0"/>
                                  </p:stCondLst>
                                  <p:childTnLst>
                                    <p:set>
                                      <p:cBhvr>
                                        <p:cTn id="17" dur="1" fill="hold">
                                          <p:stCondLst>
                                            <p:cond delay="0"/>
                                          </p:stCondLst>
                                        </p:cTn>
                                        <p:tgtEl>
                                          <p:spTgt spid="18436">
                                            <p:txEl>
                                              <p:pRg st="0" end="0"/>
                                            </p:txEl>
                                          </p:spTgt>
                                        </p:tgtEl>
                                        <p:attrNameLst>
                                          <p:attrName>style.visibility</p:attrName>
                                        </p:attrNameLst>
                                      </p:cBhvr>
                                      <p:to>
                                        <p:strVal val="visible"/>
                                      </p:to>
                                    </p:set>
                                    <p:animEffect transition="in" filter="diamond(in)">
                                      <p:cBhvr>
                                        <p:cTn id="18" dur="2000"/>
                                        <p:tgtEl>
                                          <p:spTgt spid="18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76600" y="304800"/>
            <a:ext cx="5715000" cy="838200"/>
          </a:xfrm>
        </p:spPr>
        <p:txBody>
          <a:bodyPr/>
          <a:lstStyle/>
          <a:p>
            <a:pPr algn="ctr" eaLnBrk="1" hangingPunct="1"/>
            <a:r>
              <a:rPr lang="en-IE" dirty="0">
                <a:solidFill>
                  <a:schemeClr val="tx1"/>
                </a:solidFill>
                <a:cs typeface="B Yagut" panose="00000400000000000000" pitchFamily="2" charset="-78"/>
              </a:rPr>
              <a:t>What can you see?</a:t>
            </a:r>
            <a:endParaRPr lang="en-GB" dirty="0">
              <a:solidFill>
                <a:schemeClr val="tx1"/>
              </a:solidFill>
              <a:cs typeface="B Yagut" panose="00000400000000000000" pitchFamily="2" charset="-78"/>
            </a:endParaRPr>
          </a:p>
        </p:txBody>
      </p:sp>
      <p:sp>
        <p:nvSpPr>
          <p:cNvPr id="17411" name="Text Box 3"/>
          <p:cNvSpPr txBox="1">
            <a:spLocks noChangeArrowheads="1"/>
          </p:cNvSpPr>
          <p:nvPr/>
        </p:nvSpPr>
        <p:spPr bwMode="auto">
          <a:xfrm>
            <a:off x="2743200" y="5410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2400"/>
              <a:t>Good attachment</a:t>
            </a:r>
            <a:endParaRPr lang="en-GB" sz="2400"/>
          </a:p>
        </p:txBody>
      </p:sp>
      <p:sp>
        <p:nvSpPr>
          <p:cNvPr id="17412" name="Text Box 4"/>
          <p:cNvSpPr txBox="1">
            <a:spLocks noChangeArrowheads="1"/>
          </p:cNvSpPr>
          <p:nvPr/>
        </p:nvSpPr>
        <p:spPr bwMode="auto">
          <a:xfrm>
            <a:off x="6858000" y="5410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2400"/>
              <a:t>Poor attachment</a:t>
            </a:r>
            <a:endParaRPr lang="en-GB" sz="2400"/>
          </a:p>
        </p:txBody>
      </p:sp>
      <p:sp>
        <p:nvSpPr>
          <p:cNvPr id="17413" name="Text Box 5"/>
          <p:cNvSpPr txBox="1">
            <a:spLocks noChangeArrowheads="1"/>
          </p:cNvSpPr>
          <p:nvPr/>
        </p:nvSpPr>
        <p:spPr bwMode="auto">
          <a:xfrm>
            <a:off x="9829800" y="381000"/>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1200">
                <a:latin typeface="Times New Roman" panose="02020603050405020304" pitchFamily="18" charset="0"/>
              </a:rPr>
              <a:t>6/3</a:t>
            </a:r>
            <a:endParaRPr lang="en-GB" sz="1200">
              <a:latin typeface="Times New Roman" panose="02020603050405020304" pitchFamily="18" charset="0"/>
            </a:endParaRPr>
          </a:p>
        </p:txBody>
      </p:sp>
      <p:pic>
        <p:nvPicPr>
          <p:cNvPr id="17414" name="Picture 6" descr="attachment ins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589088"/>
            <a:ext cx="8534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rot="-5400000">
            <a:off x="9061450" y="4265613"/>
            <a:ext cx="273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GB" sz="1000" i="1"/>
              <a:t>Breastfeeding Counselling: a training course,</a:t>
            </a:r>
            <a:r>
              <a:rPr lang="en-GB" sz="1000"/>
              <a:t> </a:t>
            </a:r>
          </a:p>
          <a:p>
            <a:pPr algn="l" rtl="0" eaLnBrk="1" hangingPunct="1">
              <a:spcBef>
                <a:spcPct val="0"/>
              </a:spcBef>
              <a:buFontTx/>
              <a:buNone/>
            </a:pPr>
            <a:r>
              <a:rPr lang="en-GB" sz="1000"/>
              <a:t>WHO/CHD/93.4, UNICEF/NUT/93.2</a:t>
            </a:r>
            <a:r>
              <a:rPr lang="en-US" sz="1400">
                <a:latin typeface="Times New Roman" panose="02020603050405020304" pitchFamily="18" charset="0"/>
              </a:rPr>
              <a:t> </a:t>
            </a:r>
          </a:p>
        </p:txBody>
      </p:sp>
    </p:spTree>
    <p:extLst>
      <p:ext uri="{BB962C8B-B14F-4D97-AF65-F5344CB8AC3E}">
        <p14:creationId xmlns:p14="http://schemas.microsoft.com/office/powerpoint/2010/main" val="1609686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CA" dirty="0" smtClean="0">
                <a:solidFill>
                  <a:schemeClr val="tx1"/>
                </a:solidFill>
              </a:rPr>
              <a:t>Good position, good latch</a:t>
            </a:r>
          </a:p>
        </p:txBody>
      </p:sp>
      <p:pic>
        <p:nvPicPr>
          <p:cNvPr id="18435" name="Picture 3" descr="good position good latch-3"/>
          <p:cNvPicPr>
            <a:picLocks noChangeAspect="1" noChangeArrowheads="1"/>
          </p:cNvPicPr>
          <p:nvPr/>
        </p:nvPicPr>
        <p:blipFill>
          <a:blip r:embed="rId2" cstate="print">
            <a:lum bright="-6000" contrast="12000"/>
            <a:extLst>
              <a:ext uri="{28A0092B-C50C-407E-A947-70E740481C1C}">
                <a14:useLocalDpi xmlns:a14="http://schemas.microsoft.com/office/drawing/2010/main" val="0"/>
              </a:ext>
            </a:extLst>
          </a:blip>
          <a:srcRect/>
          <a:stretch>
            <a:fillRect/>
          </a:stretch>
        </p:blipFill>
        <p:spPr bwMode="auto">
          <a:xfrm>
            <a:off x="2438400" y="1828801"/>
            <a:ext cx="7086600" cy="4403725"/>
          </a:xfrm>
          <a:prstGeom prst="rect">
            <a:avLst/>
          </a:prstGeom>
          <a:noFill/>
          <a:ln w="76200">
            <a:solidFill>
              <a:schemeClr val="accent1"/>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2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c107bfm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286000"/>
            <a:ext cx="4495800" cy="3652838"/>
          </a:xfrm>
          <a:prstGeom prst="rect">
            <a:avLst/>
          </a:prstGeom>
          <a:noFill/>
          <a:ln w="57150">
            <a:solidFill>
              <a:schemeClr val="hlink"/>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type="title"/>
          </p:nvPr>
        </p:nvSpPr>
        <p:spPr>
          <a:xfrm>
            <a:off x="2286000" y="0"/>
            <a:ext cx="7391400" cy="1676400"/>
          </a:xfrm>
        </p:spPr>
        <p:txBody>
          <a:bodyPr/>
          <a:lstStyle/>
          <a:p>
            <a:pPr algn="ctr" rtl="0" eaLnBrk="1" hangingPunct="1"/>
            <a:r>
              <a:rPr lang="en-GB" dirty="0" smtClean="0">
                <a:solidFill>
                  <a:schemeClr val="tx1"/>
                </a:solidFill>
              </a:rPr>
              <a:t>Wide Open Mouth</a:t>
            </a:r>
          </a:p>
        </p:txBody>
      </p:sp>
      <p:sp>
        <p:nvSpPr>
          <p:cNvPr id="22532" name="Text Box 4"/>
          <p:cNvSpPr txBox="1">
            <a:spLocks noChangeArrowheads="1"/>
          </p:cNvSpPr>
          <p:nvPr/>
        </p:nvSpPr>
        <p:spPr bwMode="auto">
          <a:xfrm>
            <a:off x="9677400" y="3048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1200">
                <a:latin typeface="Times New Roman" panose="02020603050405020304" pitchFamily="18" charset="0"/>
              </a:rPr>
              <a:t>7/4</a:t>
            </a:r>
            <a:endParaRPr lang="en-GB" sz="1200">
              <a:latin typeface="Times New Roman" panose="02020603050405020304" pitchFamily="18" charset="0"/>
            </a:endParaRPr>
          </a:p>
        </p:txBody>
      </p:sp>
    </p:spTree>
    <p:extLst>
      <p:ext uri="{BB962C8B-B14F-4D97-AF65-F5344CB8AC3E}">
        <p14:creationId xmlns:p14="http://schemas.microsoft.com/office/powerpoint/2010/main" val="33345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هدف این دوره آموزشی</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هدف این دوره آموزشی عبارت است از اینکه:</a:t>
            </a:r>
          </a:p>
          <a:p>
            <a:pPr algn="just"/>
            <a:r>
              <a:rPr lang="fa-IR" sz="3200" dirty="0">
                <a:cs typeface="B Mitra" panose="00000400000000000000" pitchFamily="2" charset="-78"/>
              </a:rPr>
              <a:t>کارکنان بهداشتی درمانی با اعتماد به نفس برای تغذیه زودرس و انحصاری شیرخواران با شیر مادر از مادران حمایت کنند و بیمارستان در راستای معیار های بیمارستان دوستدار کودک حرکت کند.</a:t>
            </a:r>
          </a:p>
        </p:txBody>
      </p:sp>
    </p:spTree>
    <p:extLst>
      <p:ext uri="{BB962C8B-B14F-4D97-AF65-F5344CB8AC3E}">
        <p14:creationId xmlns:p14="http://schemas.microsoft.com/office/powerpoint/2010/main" val="1000820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descr="05BFfootballff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124200"/>
            <a:ext cx="3048000" cy="2743200"/>
          </a:xfrm>
          <a:prstGeom prst="rect">
            <a:avLst/>
          </a:prstGeom>
          <a:noFill/>
          <a:ln w="76200">
            <a:solidFill>
              <a:schemeClr val="accent1"/>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sp>
        <p:nvSpPr>
          <p:cNvPr id="30723" name="Rectangle 3"/>
          <p:cNvSpPr>
            <a:spLocks noGrp="1" noChangeArrowheads="1"/>
          </p:cNvSpPr>
          <p:nvPr>
            <p:ph type="title"/>
          </p:nvPr>
        </p:nvSpPr>
        <p:spPr/>
        <p:txBody>
          <a:bodyPr/>
          <a:lstStyle/>
          <a:p>
            <a:pPr algn="ctr" rtl="0" eaLnBrk="1" hangingPunct="1"/>
            <a:r>
              <a:rPr lang="en-US" dirty="0" smtClean="0">
                <a:solidFill>
                  <a:schemeClr val="tx1"/>
                </a:solidFill>
              </a:rPr>
              <a:t>Underarm position</a:t>
            </a:r>
            <a:r>
              <a:rPr lang="fa-IR" sz="2300" dirty="0">
                <a:solidFill>
                  <a:schemeClr val="tx1"/>
                </a:solidFill>
              </a:rPr>
              <a:t>)</a:t>
            </a:r>
            <a:r>
              <a:rPr lang="fa-IR" dirty="0" smtClean="0">
                <a:solidFill>
                  <a:schemeClr val="tx1"/>
                </a:solidFill>
              </a:rPr>
              <a:t> </a:t>
            </a:r>
            <a:r>
              <a:rPr lang="en-US" sz="2300" dirty="0">
                <a:solidFill>
                  <a:schemeClr val="tx1"/>
                </a:solidFill>
              </a:rPr>
              <a:t>"football" hold)</a:t>
            </a:r>
          </a:p>
        </p:txBody>
      </p:sp>
      <p:pic>
        <p:nvPicPr>
          <p:cNvPr id="30724" name="Picture 4" descr="twin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1" y="3124200"/>
            <a:ext cx="2212975" cy="2743200"/>
          </a:xfrm>
          <a:prstGeom prst="rect">
            <a:avLst/>
          </a:prstGeom>
          <a:noFill/>
          <a:ln w="76200">
            <a:solidFill>
              <a:schemeClr val="accent1"/>
            </a:solidFill>
            <a:miter lim="800000"/>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pic>
      <p:sp>
        <p:nvSpPr>
          <p:cNvPr id="30725" name="Rectangle 5"/>
          <p:cNvSpPr>
            <a:spLocks noGrp="1" noChangeArrowheads="1"/>
          </p:cNvSpPr>
          <p:nvPr>
            <p:ph type="body" sz="half" idx="2"/>
          </p:nvPr>
        </p:nvSpPr>
        <p:spPr>
          <a:xfrm>
            <a:off x="2286000" y="1752600"/>
            <a:ext cx="7543800" cy="1371600"/>
          </a:xfrm>
        </p:spPr>
        <p:txBody>
          <a:bodyPr/>
          <a:lstStyle/>
          <a:p>
            <a:pPr algn="l" rtl="0" eaLnBrk="1" hangingPunct="1"/>
            <a:r>
              <a:rPr lang="en-US" sz="2800"/>
              <a:t>Useful for </a:t>
            </a:r>
            <a:r>
              <a:rPr lang="en-US" sz="2800" b="1" i="1"/>
              <a:t>twins</a:t>
            </a:r>
            <a:r>
              <a:rPr lang="en-US" sz="2800"/>
              <a:t>, </a:t>
            </a:r>
            <a:r>
              <a:rPr lang="en-US" sz="2800" b="1" i="1"/>
              <a:t>blocked duct</a:t>
            </a:r>
            <a:r>
              <a:rPr lang="en-US" sz="2800"/>
              <a:t>, </a:t>
            </a:r>
            <a:r>
              <a:rPr lang="en-US" sz="2800" b="1" i="1"/>
              <a:t>difficulty attaching</a:t>
            </a:r>
            <a:r>
              <a:rPr lang="en-US" sz="2800"/>
              <a:t> the baby</a:t>
            </a:r>
          </a:p>
        </p:txBody>
      </p:sp>
      <p:pic>
        <p:nvPicPr>
          <p:cNvPr id="30726" name="Picture 6" descr="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3124201"/>
            <a:ext cx="2228850" cy="2735263"/>
          </a:xfrm>
          <a:prstGeom prst="rect">
            <a:avLst/>
          </a:prstGeom>
          <a:noFill/>
          <a:ln w="76200">
            <a:solidFill>
              <a:schemeClr val="accent1"/>
            </a:solidFill>
            <a:miter lim="800000"/>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989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lwf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143125" y="3427413"/>
            <a:ext cx="4114800" cy="2119312"/>
          </a:xfrm>
          <a:noFill/>
          <a:ln w="76200">
            <a:solidFill>
              <a:schemeClr val="accent1"/>
            </a:solidFill>
            <a:miter lim="800000"/>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pic>
      <p:sp>
        <p:nvSpPr>
          <p:cNvPr id="34819" name="Rectangle 3"/>
          <p:cNvSpPr>
            <a:spLocks noGrp="1" noChangeArrowheads="1"/>
          </p:cNvSpPr>
          <p:nvPr>
            <p:ph type="body" sz="half" idx="4294967295"/>
          </p:nvPr>
        </p:nvSpPr>
        <p:spPr>
          <a:xfrm>
            <a:off x="1774825" y="1341438"/>
            <a:ext cx="4033838" cy="1522412"/>
          </a:xfrm>
        </p:spPr>
        <p:txBody>
          <a:bodyPr/>
          <a:lstStyle/>
          <a:p>
            <a:pPr algn="l" rtl="0" eaLnBrk="1" hangingPunct="1"/>
            <a:r>
              <a:rPr lang="en-US" sz="2800"/>
              <a:t>Position for abundant milk flow</a:t>
            </a:r>
          </a:p>
          <a:p>
            <a:pPr algn="l" rtl="0" eaLnBrk="1" hangingPunct="1"/>
            <a:endParaRPr lang="en-US" sz="2800"/>
          </a:p>
        </p:txBody>
      </p:sp>
      <p:pic>
        <p:nvPicPr>
          <p:cNvPr id="34820"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661150" y="2741614"/>
            <a:ext cx="2774950" cy="2816225"/>
          </a:xfrm>
          <a:noFill/>
          <a:ln w="76200">
            <a:solidFill>
              <a:schemeClr val="accent1"/>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4821" name="Rectangle 5"/>
          <p:cNvSpPr>
            <a:spLocks noChangeArrowheads="1"/>
          </p:cNvSpPr>
          <p:nvPr/>
        </p:nvSpPr>
        <p:spPr bwMode="auto">
          <a:xfrm>
            <a:off x="6527800" y="1196975"/>
            <a:ext cx="381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r>
              <a:rPr lang="en-US" sz="2800" i="1"/>
              <a:t>The straddle position</a:t>
            </a:r>
            <a:endParaRPr lang="en-US" sz="2800"/>
          </a:p>
          <a:p>
            <a:pPr algn="l" rtl="0" eaLnBrk="1" hangingPunct="1"/>
            <a:endParaRPr lang="en-US" sz="2800"/>
          </a:p>
        </p:txBody>
      </p:sp>
    </p:spTree>
    <p:extLst>
      <p:ext uri="{BB962C8B-B14F-4D97-AF65-F5344CB8AC3E}">
        <p14:creationId xmlns:p14="http://schemas.microsoft.com/office/powerpoint/2010/main" val="153577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rtl="0" eaLnBrk="1" hangingPunct="1"/>
            <a:r>
              <a:rPr lang="en-US" sz="4200" dirty="0">
                <a:solidFill>
                  <a:schemeClr val="tx1"/>
                </a:solidFill>
                <a:cs typeface="Times New Roman" panose="02020603050405020304" pitchFamily="18" charset="0"/>
              </a:rPr>
              <a:t>Dancer position</a:t>
            </a:r>
            <a:endParaRPr lang="en-US" sz="3800" i="1" dirty="0">
              <a:solidFill>
                <a:schemeClr val="tx1"/>
              </a:solidFill>
              <a:cs typeface="Times New Roman" panose="02020603050405020304" pitchFamily="18" charset="0"/>
            </a:endParaRPr>
          </a:p>
        </p:txBody>
      </p:sp>
      <p:pic>
        <p:nvPicPr>
          <p:cNvPr id="38916" name="Picture 4" descr="c107bfm2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03170" y="2649315"/>
            <a:ext cx="2994660" cy="2427732"/>
          </a:xfrm>
          <a:noFill/>
          <a:ln w="76200">
            <a:solidFill>
              <a:schemeClr val="accent1"/>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8915" name="Rectangle 3"/>
          <p:cNvSpPr>
            <a:spLocks noGrp="1" noChangeArrowheads="1"/>
          </p:cNvSpPr>
          <p:nvPr>
            <p:ph sz="half" idx="2"/>
          </p:nvPr>
        </p:nvSpPr>
        <p:spPr>
          <a:xfrm>
            <a:off x="6541770" y="2649315"/>
            <a:ext cx="5194583" cy="3638764"/>
          </a:xfrm>
        </p:spPr>
        <p:txBody>
          <a:bodyPr/>
          <a:lstStyle/>
          <a:p>
            <a:pPr algn="l" rtl="0" eaLnBrk="1" hangingPunct="1"/>
            <a:r>
              <a:rPr lang="en-US" sz="2800" dirty="0"/>
              <a:t>The mother supports her breast with the palm of her hand and the three outer fingers</a:t>
            </a:r>
          </a:p>
          <a:p>
            <a:pPr algn="l" rtl="0" eaLnBrk="1" hangingPunct="1"/>
            <a:r>
              <a:rPr lang="en-US" sz="2800" dirty="0"/>
              <a:t>Her finger and thumb are free to support the baby's chin and cheeks</a:t>
            </a:r>
          </a:p>
          <a:p>
            <a:pPr algn="l" rtl="0" eaLnBrk="1" hangingPunct="1"/>
            <a:endParaRPr lang="en-US" sz="2800" dirty="0"/>
          </a:p>
          <a:p>
            <a:pPr algn="l" rtl="0" eaLnBrk="1" hangingPunct="1"/>
            <a:endParaRPr lang="en-US" sz="2800" dirty="0"/>
          </a:p>
          <a:p>
            <a:pPr algn="l" rtl="0" eaLnBrk="1" hangingPunct="1"/>
            <a:endParaRPr lang="en-US" sz="2800" dirty="0"/>
          </a:p>
        </p:txBody>
      </p:sp>
      <p:pic>
        <p:nvPicPr>
          <p:cNvPr id="38917" name="Picture 5" descr="chin support reduc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3505200"/>
            <a:ext cx="4038600" cy="3028950"/>
          </a:xfrm>
          <a:prstGeom prst="rect">
            <a:avLst/>
          </a:prstGeom>
          <a:noFill/>
          <a:ln w="76200">
            <a:solidFill>
              <a:schemeClr val="accent1"/>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729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1234498" y="2103438"/>
            <a:ext cx="3810000" cy="4530725"/>
          </a:xfrm>
          <a:noFill/>
        </p:spPr>
        <p:txBody>
          <a:bodyPr/>
          <a:lstStyle/>
          <a:p>
            <a:pPr algn="l" rtl="0" eaLnBrk="1" hangingPunct="1">
              <a:lnSpc>
                <a:spcPct val="150000"/>
              </a:lnSpc>
              <a:buFont typeface="Wingdings" panose="05000000000000000000" pitchFamily="2" charset="2"/>
              <a:buChar char="q"/>
            </a:pPr>
            <a:r>
              <a:rPr lang="en-US" sz="2400" dirty="0"/>
              <a:t>Babies at Side </a:t>
            </a:r>
          </a:p>
          <a:p>
            <a:pPr algn="l" rtl="0" eaLnBrk="1" hangingPunct="1">
              <a:lnSpc>
                <a:spcPct val="150000"/>
              </a:lnSpc>
              <a:buFont typeface="Wingdings" panose="05000000000000000000" pitchFamily="2" charset="2"/>
              <a:buChar char="q"/>
            </a:pPr>
            <a:r>
              <a:rPr lang="en-US" sz="2400" dirty="0"/>
              <a:t>V  shape</a:t>
            </a:r>
          </a:p>
          <a:p>
            <a:pPr algn="l" rtl="0" eaLnBrk="1" hangingPunct="1">
              <a:lnSpc>
                <a:spcPct val="150000"/>
              </a:lnSpc>
              <a:buFont typeface="Wingdings" panose="05000000000000000000" pitchFamily="2" charset="2"/>
              <a:buChar char="q"/>
            </a:pPr>
            <a:r>
              <a:rPr lang="en-US" sz="2400" dirty="0"/>
              <a:t>Double Football Hold </a:t>
            </a:r>
          </a:p>
          <a:p>
            <a:pPr algn="l" rtl="0" eaLnBrk="1" hangingPunct="1">
              <a:lnSpc>
                <a:spcPct val="150000"/>
              </a:lnSpc>
              <a:buFont typeface="Wingdings" panose="05000000000000000000" pitchFamily="2" charset="2"/>
              <a:buChar char="q"/>
            </a:pPr>
            <a:r>
              <a:rPr lang="en-US" sz="2400" dirty="0"/>
              <a:t>Cradle And Football </a:t>
            </a:r>
          </a:p>
          <a:p>
            <a:pPr algn="l" rtl="0" eaLnBrk="1" hangingPunct="1">
              <a:lnSpc>
                <a:spcPct val="150000"/>
              </a:lnSpc>
              <a:buFont typeface="Wingdings" panose="05000000000000000000" pitchFamily="2" charset="2"/>
              <a:buChar char="q"/>
            </a:pPr>
            <a:r>
              <a:rPr lang="en-US" sz="2400" dirty="0"/>
              <a:t>Cross Cradle Hold</a:t>
            </a:r>
          </a:p>
          <a:p>
            <a:pPr algn="l" rtl="0" eaLnBrk="1" hangingPunct="1">
              <a:lnSpc>
                <a:spcPct val="150000"/>
              </a:lnSpc>
              <a:buFont typeface="Wingdings" panose="05000000000000000000" pitchFamily="2" charset="2"/>
              <a:buChar char="q"/>
            </a:pPr>
            <a:r>
              <a:rPr lang="en-US" sz="2400" dirty="0"/>
              <a:t>Parallel </a:t>
            </a:r>
          </a:p>
        </p:txBody>
      </p:sp>
      <p:pic>
        <p:nvPicPr>
          <p:cNvPr id="40963" name="Picture 3" descr="twins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08589" y="2103438"/>
            <a:ext cx="4651375" cy="3302000"/>
          </a:xfrm>
          <a:solidFill>
            <a:schemeClr val="accent1"/>
          </a:solidFill>
          <a:ln w="76200" cap="flat">
            <a:solidFill>
              <a:schemeClr val="accent1"/>
            </a:solidFill>
            <a:miter lim="800000"/>
            <a:headEnd/>
            <a:tailEnd/>
          </a:ln>
          <a:effectLst>
            <a:outerShdw dist="107763" dir="2700000" algn="ctr" rotWithShape="0">
              <a:schemeClr val="bg1">
                <a:alpha val="50000"/>
              </a:schemeClr>
            </a:outerShdw>
          </a:effectLst>
        </p:spPr>
      </p:pic>
      <p:sp>
        <p:nvSpPr>
          <p:cNvPr id="40964" name="Rectangle 4"/>
          <p:cNvSpPr>
            <a:spLocks noGrp="1" noChangeArrowheads="1"/>
          </p:cNvSpPr>
          <p:nvPr>
            <p:ph type="title"/>
          </p:nvPr>
        </p:nvSpPr>
        <p:spPr>
          <a:xfrm>
            <a:off x="2063751" y="260350"/>
            <a:ext cx="8156575" cy="1081088"/>
          </a:xfrm>
          <a:noFill/>
        </p:spPr>
        <p:txBody>
          <a:bodyPr/>
          <a:lstStyle/>
          <a:p>
            <a:pPr algn="ctr" rtl="0" eaLnBrk="1" hangingPunct="1"/>
            <a:r>
              <a:rPr lang="en-US" dirty="0" smtClean="0"/>
              <a:t>Twins Position</a:t>
            </a:r>
          </a:p>
        </p:txBody>
      </p:sp>
      <p:sp>
        <p:nvSpPr>
          <p:cNvPr id="40965" name="Line 5"/>
          <p:cNvSpPr>
            <a:spLocks noChangeShapeType="1"/>
          </p:cNvSpPr>
          <p:nvPr/>
        </p:nvSpPr>
        <p:spPr bwMode="auto">
          <a:xfrm>
            <a:off x="4367213" y="22050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Tree>
    <p:extLst>
      <p:ext uri="{BB962C8B-B14F-4D97-AF65-F5344CB8AC3E}">
        <p14:creationId xmlns:p14="http://schemas.microsoft.com/office/powerpoint/2010/main" val="966619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E" sz="1000">
                <a:solidFill>
                  <a:srgbClr val="000000"/>
                </a:solidFill>
              </a:rPr>
              <a:t>UNICEF/WHO Breastfeeding Promotion and Support in a Baby-Friendly Hospital – 20 hour Course 	2006</a:t>
            </a:r>
            <a:endParaRPr lang="en-US" sz="1000">
              <a:solidFill>
                <a:srgbClr val="000000"/>
              </a:solidFill>
            </a:endParaRPr>
          </a:p>
        </p:txBody>
      </p:sp>
      <p:sp>
        <p:nvSpPr>
          <p:cNvPr id="45059" name="Rectangle 2"/>
          <p:cNvSpPr>
            <a:spLocks noGrp="1" noChangeArrowheads="1"/>
          </p:cNvSpPr>
          <p:nvPr>
            <p:ph type="title"/>
          </p:nvPr>
        </p:nvSpPr>
        <p:spPr>
          <a:xfrm>
            <a:off x="1790700" y="228600"/>
            <a:ext cx="8610600" cy="914400"/>
          </a:xfrm>
        </p:spPr>
        <p:txBody>
          <a:bodyPr/>
          <a:lstStyle/>
          <a:p>
            <a:pPr eaLnBrk="1" hangingPunct="1"/>
            <a:r>
              <a:rPr lang="en-IE" sz="3600">
                <a:solidFill>
                  <a:schemeClr val="tx1"/>
                </a:solidFill>
              </a:rPr>
              <a:t>Syringe method for inverted nipples</a:t>
            </a:r>
            <a:endParaRPr lang="en-GB" sz="3600">
              <a:solidFill>
                <a:schemeClr val="tx1"/>
              </a:solidFill>
            </a:endParaRPr>
          </a:p>
        </p:txBody>
      </p:sp>
      <p:sp>
        <p:nvSpPr>
          <p:cNvPr id="45060" name="Rectangle 3"/>
          <p:cNvSpPr>
            <a:spLocks noChangeArrowheads="1"/>
          </p:cNvSpPr>
          <p:nvPr/>
        </p:nvSpPr>
        <p:spPr bwMode="auto">
          <a:xfrm>
            <a:off x="3876675" y="10287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endParaRPr lang="fa-IR" sz="1800">
              <a:solidFill>
                <a:srgbClr val="000000"/>
              </a:solidFill>
            </a:endParaRPr>
          </a:p>
        </p:txBody>
      </p:sp>
      <p:sp>
        <p:nvSpPr>
          <p:cNvPr id="45061" name="Text Box 4"/>
          <p:cNvSpPr txBox="1">
            <a:spLocks noChangeArrowheads="1"/>
          </p:cNvSpPr>
          <p:nvPr/>
        </p:nvSpPr>
        <p:spPr bwMode="auto">
          <a:xfrm>
            <a:off x="9525000" y="2286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GB" sz="1200">
                <a:solidFill>
                  <a:srgbClr val="000000"/>
                </a:solidFill>
                <a:latin typeface="Times New Roman" panose="02020603050405020304" pitchFamily="18" charset="0"/>
              </a:rPr>
              <a:t>12/7</a:t>
            </a:r>
          </a:p>
        </p:txBody>
      </p:sp>
      <p:pic>
        <p:nvPicPr>
          <p:cNvPr id="45062" name="Picture 5" descr="syringe"/>
          <p:cNvPicPr>
            <a:picLocks noChangeAspect="1" noChangeArrowheads="1"/>
          </p:cNvPicPr>
          <p:nvPr/>
        </p:nvPicPr>
        <p:blipFill>
          <a:blip r:embed="rId2" cstate="print">
            <a:lum contrast="12000"/>
            <a:grayscl/>
            <a:extLst>
              <a:ext uri="{28A0092B-C50C-407E-A947-70E740481C1C}">
                <a14:useLocalDpi xmlns:a14="http://schemas.microsoft.com/office/drawing/2010/main" val="0"/>
              </a:ext>
            </a:extLst>
          </a:blip>
          <a:srcRect/>
          <a:stretch>
            <a:fillRect/>
          </a:stretch>
        </p:blipFill>
        <p:spPr bwMode="auto">
          <a:xfrm>
            <a:off x="3731419" y="1398032"/>
            <a:ext cx="47291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rot="16200000">
            <a:off x="8719047" y="4182419"/>
            <a:ext cx="2983509" cy="461665"/>
          </a:xfrm>
          <a:prstGeom prst="rect">
            <a:avLst/>
          </a:prstGeom>
          <a:noFill/>
          <a:ln w="9525">
            <a:noFill/>
            <a:miter lim="800000"/>
            <a:headEnd/>
            <a:tailEnd/>
          </a:ln>
          <a:effectLst/>
        </p:spPr>
        <p:txBody>
          <a:bodyPr wrap="none">
            <a:spAutoFit/>
          </a:bodyPr>
          <a:lstStyle/>
          <a:p>
            <a:pPr eaLnBrk="1" hangingPunct="1">
              <a:defRPr/>
            </a:pPr>
            <a:r>
              <a:rPr lang="en-GB" sz="1000" i="1">
                <a:solidFill>
                  <a:srgbClr val="000000"/>
                </a:solidFill>
              </a:rPr>
              <a:t>Breastfeeding Counselling: a training course,</a:t>
            </a:r>
            <a:r>
              <a:rPr lang="en-GB" sz="1000">
                <a:solidFill>
                  <a:srgbClr val="000000"/>
                </a:solidFill>
              </a:rPr>
              <a:t> </a:t>
            </a:r>
          </a:p>
          <a:p>
            <a:pPr eaLnBrk="1" hangingPunct="1">
              <a:defRPr/>
            </a:pPr>
            <a:r>
              <a:rPr lang="en-GB" sz="1000">
                <a:solidFill>
                  <a:srgbClr val="000000"/>
                </a:solidFill>
              </a:rPr>
              <a:t>WHO/CHD/93.4, UNICEF/NUT/93.2</a:t>
            </a:r>
            <a:r>
              <a:rPr lang="en-US" sz="1400" b="1">
                <a:solidFill>
                  <a:srgbClr val="000000"/>
                </a:solidFill>
                <a:effectLst>
                  <a:outerShdw blurRad="38100" dist="38100" dir="2700000" algn="tl">
                    <a:srgbClr val="C0C0C0"/>
                  </a:outerShdw>
                </a:effectLst>
              </a:rPr>
              <a:t> </a:t>
            </a:r>
          </a:p>
        </p:txBody>
      </p:sp>
    </p:spTree>
    <p:extLst>
      <p:ext uri="{BB962C8B-B14F-4D97-AF65-F5344CB8AC3E}">
        <p14:creationId xmlns:p14="http://schemas.microsoft.com/office/powerpoint/2010/main" val="1102463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277813"/>
            <a:ext cx="7772400" cy="1143000"/>
          </a:xfrm>
        </p:spPr>
        <p:txBody>
          <a:bodyPr/>
          <a:lstStyle/>
          <a:p>
            <a:pPr algn="ctr" rtl="0" eaLnBrk="1" hangingPunct="1"/>
            <a:r>
              <a:rPr lang="en-US" dirty="0" smtClean="0">
                <a:solidFill>
                  <a:schemeClr val="tx1"/>
                </a:solidFill>
              </a:rPr>
              <a:t>Breastfeeding more than one baby</a:t>
            </a:r>
          </a:p>
        </p:txBody>
      </p:sp>
      <p:sp>
        <p:nvSpPr>
          <p:cNvPr id="49155" name="Rectangle 3"/>
          <p:cNvSpPr>
            <a:spLocks noGrp="1" noChangeArrowheads="1"/>
          </p:cNvSpPr>
          <p:nvPr>
            <p:ph type="body" sz="half" idx="1"/>
          </p:nvPr>
        </p:nvSpPr>
        <p:spPr>
          <a:xfrm>
            <a:off x="1572491" y="2424546"/>
            <a:ext cx="4419600" cy="4191000"/>
          </a:xfrm>
        </p:spPr>
        <p:txBody>
          <a:bodyPr/>
          <a:lstStyle/>
          <a:p>
            <a:pPr algn="l" rtl="0" eaLnBrk="1" hangingPunct="1"/>
            <a:r>
              <a:rPr lang="en-US" sz="2800" dirty="0"/>
              <a:t>Mothers can make enough milk for 2 babies, &amp; even 3. The key factors are not milk production, but time, support &amp; encouragement from health care providers, family, &amp;  friends.</a:t>
            </a:r>
          </a:p>
          <a:p>
            <a:pPr algn="l" rtl="0" eaLnBrk="1" hangingPunct="1"/>
            <a:endParaRPr lang="en-US" sz="2800" dirty="0"/>
          </a:p>
          <a:p>
            <a:pPr algn="l" rtl="0" eaLnBrk="1" hangingPunct="1"/>
            <a:endParaRPr lang="en-US" sz="2800" dirty="0"/>
          </a:p>
          <a:p>
            <a:pPr algn="l" rtl="0" eaLnBrk="1" hangingPunct="1"/>
            <a:endParaRPr lang="en-US" sz="2800" dirty="0"/>
          </a:p>
        </p:txBody>
      </p:sp>
      <p:pic>
        <p:nvPicPr>
          <p:cNvPr id="49156" name="Picture 4" descr="small_trigemeo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418264" y="2589213"/>
            <a:ext cx="3711575" cy="2571750"/>
          </a:xfrm>
          <a:noFill/>
          <a:ln w="76200">
            <a:solidFill>
              <a:schemeClr val="accent1"/>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338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شروع تغذیه با شیر مادر</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 الف)زایمان طبیعی:</a:t>
            </a:r>
          </a:p>
          <a:p>
            <a:pPr algn="just"/>
            <a:r>
              <a:rPr lang="fa-IR" sz="3200" dirty="0">
                <a:cs typeface="B Mitra" panose="00000400000000000000" pitchFamily="2" charset="-78"/>
              </a:rPr>
              <a:t>باید بلافاصله پس از تولد تماس پوست و پوست و تا ظرف نیم ساعت اول بعد از تولد تغذیه با شیر مادر شروع شود.</a:t>
            </a:r>
          </a:p>
          <a:p>
            <a:pPr algn="just"/>
            <a:r>
              <a:rPr lang="fa-IR" sz="3200" dirty="0">
                <a:cs typeface="B Mitra" panose="00000400000000000000" pitchFamily="2" charset="-78"/>
              </a:rPr>
              <a:t>بهترین کار بعد از زایمان ان است که نوزاد را فورا خشک کرده و تماس پوست با پوست با مادر قرار داده و هر دو را  با یک پتو پوشاند.</a:t>
            </a:r>
          </a:p>
        </p:txBody>
      </p:sp>
    </p:spTree>
    <p:extLst>
      <p:ext uri="{BB962C8B-B14F-4D97-AF65-F5344CB8AC3E}">
        <p14:creationId xmlns:p14="http://schemas.microsoft.com/office/powerpoint/2010/main" val="1222557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شروع تغذیه با شیر مادر</a:t>
            </a:r>
            <a:endParaRPr lang="fa-IR" dirty="0"/>
          </a:p>
        </p:txBody>
      </p:sp>
      <p:sp>
        <p:nvSpPr>
          <p:cNvPr id="3" name="Content Placeholder 2"/>
          <p:cNvSpPr>
            <a:spLocks noGrp="1"/>
          </p:cNvSpPr>
          <p:nvPr>
            <p:ph idx="1"/>
          </p:nvPr>
        </p:nvSpPr>
        <p:spPr/>
        <p:txBody>
          <a:bodyPr>
            <a:normAutofit/>
          </a:bodyPr>
          <a:lstStyle/>
          <a:p>
            <a:pPr algn="just"/>
            <a:r>
              <a:rPr lang="fa-IR" sz="3200" dirty="0" smtClean="0">
                <a:cs typeface="B Mitra" panose="00000400000000000000" pitchFamily="2" charset="-78"/>
              </a:rPr>
              <a:t>ب) سزارین:</a:t>
            </a:r>
            <a:endParaRPr lang="fa-IR" sz="3200" dirty="0">
              <a:cs typeface="B Mitra" panose="00000400000000000000" pitchFamily="2" charset="-78"/>
            </a:endParaRPr>
          </a:p>
          <a:p>
            <a:pPr algn="just"/>
            <a:r>
              <a:rPr lang="fa-IR" sz="3200" dirty="0">
                <a:cs typeface="B Mitra" panose="00000400000000000000" pitchFamily="2" charset="-78"/>
              </a:rPr>
              <a:t>بایستی بلا فاصله بعد از تولد تماس پوست با پوست و ظرف یک ساعت و یا از زمان توانایی مادر در پاسخ و یا از زمان به هوش آمدن مادر تغذیه با شیر مادر شروع شود.</a:t>
            </a:r>
          </a:p>
        </p:txBody>
      </p:sp>
    </p:spTree>
    <p:extLst>
      <p:ext uri="{BB962C8B-B14F-4D97-AF65-F5344CB8AC3E}">
        <p14:creationId xmlns:p14="http://schemas.microsoft.com/office/powerpoint/2010/main" val="1313643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آغوز </a:t>
            </a:r>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شیر مادر از زمان تولد  تا 3 روز پس از زایمان آغوز یا کلستروم یا ماک نامیده می شود.که حجم محدود دارد و ممکن است در هر نوبت شیردهی حتی از یک یا دو قاشق مربا خوری در هر پستان تجاوز نکند.</a:t>
            </a:r>
          </a:p>
          <a:p>
            <a:pPr algn="just"/>
            <a:r>
              <a:rPr lang="fa-IR" sz="3200" dirty="0">
                <a:cs typeface="B Mitra" panose="00000400000000000000" pitchFamily="2" charset="-78"/>
              </a:rPr>
              <a:t>آغوز محتوی مقدار زیادی  ایمنوگلوبولین است و به نحو قابل ملاحظه ای نوزاد را در مقابل </a:t>
            </a:r>
          </a:p>
          <a:p>
            <a:pPr algn="just"/>
            <a:r>
              <a:rPr lang="fa-IR" sz="3200" dirty="0">
                <a:cs typeface="B Mitra" panose="00000400000000000000" pitchFamily="2" charset="-78"/>
              </a:rPr>
              <a:t>عفونت ها حفظ می کند.</a:t>
            </a:r>
          </a:p>
          <a:p>
            <a:endParaRPr lang="fa-IR" dirty="0"/>
          </a:p>
        </p:txBody>
      </p:sp>
    </p:spTree>
    <p:extLst>
      <p:ext uri="{BB962C8B-B14F-4D97-AF65-F5344CB8AC3E}">
        <p14:creationId xmlns:p14="http://schemas.microsoft.com/office/powerpoint/2010/main" val="118343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آغوز </a:t>
            </a:r>
            <a:endParaRPr lang="fa-IR" dirty="0"/>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آغوز یک دیواره ی محافظتی برای روده نوزاد فرا هم می کند که از جذب آنتی ژن های خارجی جلوگیری کرده تا حدی از آلرژی پیشگیری می کند.</a:t>
            </a:r>
          </a:p>
          <a:p>
            <a:pPr algn="just"/>
            <a:r>
              <a:rPr lang="fa-IR" sz="3200" dirty="0">
                <a:cs typeface="B Mitra" panose="00000400000000000000" pitchFamily="2" charset="-78"/>
              </a:rPr>
              <a:t>آغوز زرد رنگ و غلیظ است و حاوی مواد مختلف ضدعفونی و سلول های زنده که خاصیت از بین بردن میکروب ها و ویروس ها را دارد.</a:t>
            </a:r>
          </a:p>
          <a:p>
            <a:pPr algn="just"/>
            <a:r>
              <a:rPr lang="fa-IR" sz="3200" dirty="0">
                <a:cs typeface="B Mitra" panose="00000400000000000000" pitchFamily="2" charset="-78"/>
              </a:rPr>
              <a:t>آغوز اولین وبهترین واکسن برای حفاظت کودک بر ضد بیماری های عفونی دارد</a:t>
            </a:r>
          </a:p>
          <a:p>
            <a:endParaRPr lang="fa-IR" dirty="0"/>
          </a:p>
        </p:txBody>
      </p:sp>
    </p:spTree>
    <p:extLst>
      <p:ext uri="{BB962C8B-B14F-4D97-AF65-F5344CB8AC3E}">
        <p14:creationId xmlns:p14="http://schemas.microsoft.com/office/powerpoint/2010/main" val="2901433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477168"/>
            <a:ext cx="10571998" cy="970450"/>
          </a:xfrm>
        </p:spPr>
        <p:txBody>
          <a:bodyPr/>
          <a:lstStyle/>
          <a:p>
            <a:pPr algn="ctr"/>
            <a:r>
              <a:rPr lang="fa-IR" dirty="0">
                <a:latin typeface="Arial Unicode MS" panose="020B0604020202020204" pitchFamily="34" charset="-128"/>
                <a:ea typeface="Arial Unicode MS" panose="020B0604020202020204" pitchFamily="34" charset="-128"/>
                <a:cs typeface="B Mitra" panose="00000400000000000000" pitchFamily="2" charset="-78"/>
              </a:rPr>
              <a:t>هدف این دوره آموزشی</a:t>
            </a:r>
          </a:p>
        </p:txBody>
      </p:sp>
      <p:sp>
        <p:nvSpPr>
          <p:cNvPr id="3" name="Content Placeholder 2"/>
          <p:cNvSpPr>
            <a:spLocks noGrp="1"/>
          </p:cNvSpPr>
          <p:nvPr>
            <p:ph idx="1"/>
          </p:nvPr>
        </p:nvSpPr>
        <p:spPr/>
        <p:txBody>
          <a:bodyPr>
            <a:normAutofit/>
          </a:bodyPr>
          <a:lstStyle/>
          <a:p>
            <a:pPr algn="just"/>
            <a:r>
              <a:rPr lang="fa-IR" sz="3200" dirty="0" smtClean="0">
                <a:cs typeface="B Mitra" panose="00000400000000000000" pitchFamily="2" charset="-78"/>
              </a:rPr>
              <a:t>آماده کردن کارکنان بهداشتی برای فراهم نمودن حمایت های ضروری و ارائه توصیه های لازم جهت تغذیه با شیر مادر و رفع موانع و مشکلات شیردهی مادران است. </a:t>
            </a:r>
          </a:p>
          <a:p>
            <a:pPr algn="just"/>
            <a:r>
              <a:rPr lang="fa-IR" sz="3200" dirty="0" smtClean="0">
                <a:cs typeface="B Mitra" panose="00000400000000000000" pitchFamily="2" charset="-78"/>
              </a:rPr>
              <a:t>تمام والدین باید در ارتباط تغذیه با شیر مادر آموزش ببینند و تمام زنان باید از فواید و نحوه صحیح شیردهی و تداوم آن توسط کارکنان بهداشتی آگاه شدند.</a:t>
            </a:r>
            <a:endParaRPr lang="fa-IR" sz="3200" dirty="0">
              <a:cs typeface="B Mitra" panose="00000400000000000000" pitchFamily="2" charset="-78"/>
            </a:endParaRPr>
          </a:p>
        </p:txBody>
      </p:sp>
    </p:spTree>
    <p:extLst>
      <p:ext uri="{BB962C8B-B14F-4D97-AF65-F5344CB8AC3E}">
        <p14:creationId xmlns:p14="http://schemas.microsoft.com/office/powerpoint/2010/main" val="3392926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دفعات تغذیه با شیر مادر</a:t>
            </a:r>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طول مدت شیردهی از هر پستان و فواصل شیر دهی از همان روز اول تولدمطابق با میل و تقاضای نوزاد باشد.</a:t>
            </a:r>
          </a:p>
          <a:p>
            <a:pPr algn="just"/>
            <a:r>
              <a:rPr lang="fa-IR" sz="3200" dirty="0">
                <a:cs typeface="B Mitra" panose="00000400000000000000" pitchFamily="2" charset="-78"/>
              </a:rPr>
              <a:t>از تنظیم برنامه دقیق شیر دادن مثلاهر3تا4ساعت یکبار خودداری شود.</a:t>
            </a:r>
          </a:p>
          <a:p>
            <a:pPr marL="0" indent="0" algn="just">
              <a:buNone/>
            </a:pPr>
            <a:r>
              <a:rPr lang="fa-IR" sz="3200" dirty="0" smtClean="0">
                <a:cs typeface="B Mitra" panose="00000400000000000000" pitchFamily="2" charset="-78"/>
              </a:rPr>
              <a:t>وسپس </a:t>
            </a:r>
            <a:r>
              <a:rPr lang="fa-IR" sz="3200" dirty="0">
                <a:cs typeface="B Mitra" panose="00000400000000000000" pitchFamily="2" charset="-78"/>
              </a:rPr>
              <a:t>در هفته های بعد ، به تناوب از پستان </a:t>
            </a:r>
            <a:r>
              <a:rPr lang="fa-IR" sz="3200" dirty="0" smtClean="0">
                <a:cs typeface="B Mitra" panose="00000400000000000000" pitchFamily="2" charset="-78"/>
              </a:rPr>
              <a:t>ها شیر </a:t>
            </a:r>
            <a:r>
              <a:rPr lang="fa-IR" sz="3200" dirty="0">
                <a:cs typeface="B Mitra" panose="00000400000000000000" pitchFamily="2" charset="-78"/>
              </a:rPr>
              <a:t>داده شود.</a:t>
            </a:r>
          </a:p>
          <a:p>
            <a:endParaRPr lang="fa-IR" dirty="0"/>
          </a:p>
        </p:txBody>
      </p:sp>
    </p:spTree>
    <p:extLst>
      <p:ext uri="{BB962C8B-B14F-4D97-AF65-F5344CB8AC3E}">
        <p14:creationId xmlns:p14="http://schemas.microsoft.com/office/powerpoint/2010/main" val="2414462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عوامل افزایش شیر مادر</a:t>
            </a:r>
          </a:p>
        </p:txBody>
      </p:sp>
      <p:sp>
        <p:nvSpPr>
          <p:cNvPr id="3" name="Content Placeholder 2"/>
          <p:cNvSpPr>
            <a:spLocks noGrp="1"/>
          </p:cNvSpPr>
          <p:nvPr>
            <p:ph idx="1"/>
          </p:nvPr>
        </p:nvSpPr>
        <p:spPr/>
        <p:txBody>
          <a:bodyPr>
            <a:normAutofit fontScale="92500"/>
          </a:bodyPr>
          <a:lstStyle/>
          <a:p>
            <a:pPr algn="just"/>
            <a:r>
              <a:rPr lang="fa-IR" sz="3200" dirty="0">
                <a:cs typeface="B Mitra" panose="00000400000000000000" pitchFamily="2" charset="-78"/>
              </a:rPr>
              <a:t>مهمترین عامل در افزایش شیر مادر ، تشویق مادران به شیردهی، مکیدن مکرر و تخلیه ی مرتب پستان ها  توسط شیر خوار می باشد.</a:t>
            </a:r>
          </a:p>
          <a:p>
            <a:pPr algn="just"/>
            <a:r>
              <a:rPr lang="fa-IR" sz="3200" dirty="0">
                <a:cs typeface="B Mitra" panose="00000400000000000000" pitchFamily="2" charset="-78"/>
              </a:rPr>
              <a:t>از بکار بردن پستانک و شیشه شیر که سبب کاهش میل مکیدن پستان ودر نتیجه باعث کاهش شیر مادر، انتقال آلودگی ، بیماری و تغییر فرم دندان های شیرخوار می شود جدا پرهیز نمایند</a:t>
            </a:r>
            <a:r>
              <a:rPr lang="fa-IR" sz="3200" dirty="0" smtClean="0">
                <a:cs typeface="B Mitra" panose="00000400000000000000" pitchFamily="2" charset="-78"/>
              </a:rPr>
              <a:t>.</a:t>
            </a:r>
          </a:p>
          <a:p>
            <a:pPr algn="just"/>
            <a:r>
              <a:rPr lang="fa-IR" sz="3200" dirty="0">
                <a:cs typeface="B Mitra" panose="00000400000000000000" pitchFamily="2" charset="-78"/>
              </a:rPr>
              <a:t>مادران شیرده در دوران شیردهی برای ساختن شیر کافی نیاز به انرژی بیشتری دارند پس بنابراین بهتر است در صورت امکان غذای پر پروتئین و سبزی های تازه و میوه های تازه مصرف کنند.</a:t>
            </a:r>
          </a:p>
          <a:p>
            <a:endParaRPr lang="fa-IR" sz="3200" dirty="0">
              <a:cs typeface="B Mitra" panose="00000400000000000000" pitchFamily="2" charset="-78"/>
            </a:endParaRPr>
          </a:p>
        </p:txBody>
      </p:sp>
    </p:spTree>
    <p:extLst>
      <p:ext uri="{BB962C8B-B14F-4D97-AF65-F5344CB8AC3E}">
        <p14:creationId xmlns:p14="http://schemas.microsoft.com/office/powerpoint/2010/main" val="2522694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عوامل افزایش شیر مادر</a:t>
            </a:r>
            <a:endParaRPr lang="fa-IR" dirty="0"/>
          </a:p>
        </p:txBody>
      </p:sp>
      <p:sp>
        <p:nvSpPr>
          <p:cNvPr id="3" name="Content Placeholder 2"/>
          <p:cNvSpPr>
            <a:spLocks noGrp="1"/>
          </p:cNvSpPr>
          <p:nvPr>
            <p:ph idx="1"/>
          </p:nvPr>
        </p:nvSpPr>
        <p:spPr/>
        <p:txBody>
          <a:bodyPr>
            <a:normAutofit fontScale="92500" lnSpcReduction="10000"/>
          </a:bodyPr>
          <a:lstStyle/>
          <a:p>
            <a:pPr algn="just"/>
            <a:r>
              <a:rPr lang="fa-IR" sz="3200" dirty="0">
                <a:cs typeface="B Mitra" panose="00000400000000000000" pitchFamily="2" charset="-78"/>
              </a:rPr>
              <a:t>کاهش اضطراب و درد و نگرانی مادر و افزایش اعتماد به نفس و حمایت اطرافیان مادر ، موجب افزایش شیر مادر می شود.</a:t>
            </a:r>
          </a:p>
          <a:p>
            <a:pPr algn="just"/>
            <a:r>
              <a:rPr lang="fa-IR" sz="3200" dirty="0">
                <a:cs typeface="B Mitra" panose="00000400000000000000" pitchFamily="2" charset="-78"/>
              </a:rPr>
              <a:t>شیردهی در ساعت شب هنگام (بهترین زمان 2شب -6صبح) شیر را زیاد می کند.</a:t>
            </a:r>
          </a:p>
          <a:p>
            <a:pPr algn="just"/>
            <a:r>
              <a:rPr lang="fa-IR" sz="3200" dirty="0">
                <a:cs typeface="B Mitra" panose="00000400000000000000" pitchFamily="2" charset="-78"/>
              </a:rPr>
              <a:t>در صورت جدایی مادر و شیرخوار به هر علت و عدم امکان تغذیه ی مستقیم از پستان شیر ادر دوشیده و به کمک فنجان و قاشق به شیرخوار خورانده شود.</a:t>
            </a:r>
          </a:p>
          <a:p>
            <a:pPr algn="just"/>
            <a:r>
              <a:rPr lang="fa-IR" sz="3200" dirty="0">
                <a:cs typeface="B Mitra" panose="00000400000000000000" pitchFamily="2" charset="-78"/>
              </a:rPr>
              <a:t>تعدادی از گیاهان با مکانیسم های مختلف و از طریق تحریک غدد تولید شیر باعث افزایش شیر مادر می شوند. مانند ریحان ، ترخون ، رازیانه و ...</a:t>
            </a:r>
          </a:p>
          <a:p>
            <a:endParaRPr lang="fa-IR" dirty="0"/>
          </a:p>
        </p:txBody>
      </p:sp>
    </p:spTree>
    <p:extLst>
      <p:ext uri="{BB962C8B-B14F-4D97-AF65-F5344CB8AC3E}">
        <p14:creationId xmlns:p14="http://schemas.microsoft.com/office/powerpoint/2010/main" val="3465768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مزایای شیردهی برای مادر</a:t>
            </a:r>
          </a:p>
        </p:txBody>
      </p:sp>
      <p:sp>
        <p:nvSpPr>
          <p:cNvPr id="3" name="Content Placeholder 2"/>
          <p:cNvSpPr>
            <a:spLocks noGrp="1"/>
          </p:cNvSpPr>
          <p:nvPr>
            <p:ph idx="1"/>
          </p:nvPr>
        </p:nvSpPr>
        <p:spPr/>
        <p:txBody>
          <a:bodyPr>
            <a:normAutofit fontScale="77500" lnSpcReduction="20000"/>
          </a:bodyPr>
          <a:lstStyle/>
          <a:p>
            <a:r>
              <a:rPr lang="fa-IR" sz="3800" dirty="0" smtClean="0">
                <a:cs typeface="B Mitra" panose="00000400000000000000" pitchFamily="2" charset="-78"/>
              </a:rPr>
              <a:t>1.مزایای</a:t>
            </a:r>
            <a:r>
              <a:rPr lang="fa-IR" sz="3200" dirty="0" smtClean="0">
                <a:cs typeface="B Mitra" panose="00000400000000000000" pitchFamily="2" charset="-78"/>
              </a:rPr>
              <a:t> </a:t>
            </a:r>
            <a:r>
              <a:rPr lang="fa-IR" sz="3200" dirty="0">
                <a:cs typeface="B Mitra" panose="00000400000000000000" pitchFamily="2" charset="-78"/>
              </a:rPr>
              <a:t>روانی عاطفی تغذیه با شیر مادر:</a:t>
            </a:r>
          </a:p>
          <a:p>
            <a:r>
              <a:rPr lang="fa-IR" sz="3200" dirty="0">
                <a:cs typeface="B Mitra" panose="00000400000000000000" pitchFamily="2" charset="-78"/>
              </a:rPr>
              <a:t>     شیر مادر یک غذای زنده است که مرتبا ترکیب آن بر حصب سن شیرخوار تغییر می کند بعلاوه مخصوص نژاد انسان خلق شده است.</a:t>
            </a:r>
          </a:p>
          <a:p>
            <a:r>
              <a:rPr lang="fa-IR" sz="3200" dirty="0">
                <a:cs typeface="B Mitra" panose="00000400000000000000" pitchFamily="2" charset="-78"/>
              </a:rPr>
              <a:t>2.ارتقای سلامت مادر:</a:t>
            </a:r>
          </a:p>
          <a:p>
            <a:r>
              <a:rPr lang="fa-IR" sz="3200" dirty="0">
                <a:cs typeface="B Mitra" panose="00000400000000000000" pitchFamily="2" charset="-78"/>
              </a:rPr>
              <a:t>     شیردهی از پستان علیه سرطان پستان قبل از منوپوز ، سرطان تخمدان و استئوپروز اثر محافظتی دارد.</a:t>
            </a:r>
          </a:p>
          <a:p>
            <a:r>
              <a:rPr lang="fa-IR" sz="3200" dirty="0">
                <a:cs typeface="B Mitra" panose="00000400000000000000" pitchFamily="2" charset="-78"/>
              </a:rPr>
              <a:t>3.موجب تسریع برگشت رحم به اندازه ی قبل از زایمان می شود و در نتیجه باعث کاهش میزان خونریزی می شود.</a:t>
            </a:r>
          </a:p>
          <a:p>
            <a:r>
              <a:rPr lang="fa-IR" sz="3200" dirty="0">
                <a:cs typeface="B Mitra" panose="00000400000000000000" pitchFamily="2" charset="-78"/>
              </a:rPr>
              <a:t>4.شیر دادن به شیرخوار کمک به بازگشت افزایش وزن دوران بارداری به وزن اولیه می شود.</a:t>
            </a:r>
          </a:p>
          <a:p>
            <a:endParaRPr lang="fa-IR" dirty="0"/>
          </a:p>
        </p:txBody>
      </p:sp>
    </p:spTree>
    <p:extLst>
      <p:ext uri="{BB962C8B-B14F-4D97-AF65-F5344CB8AC3E}">
        <p14:creationId xmlns:p14="http://schemas.microsoft.com/office/powerpoint/2010/main" val="2276848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اثر کنتراسپتیو</a:t>
            </a:r>
          </a:p>
        </p:txBody>
      </p:sp>
      <p:sp>
        <p:nvSpPr>
          <p:cNvPr id="3" name="Content Placeholder 2"/>
          <p:cNvSpPr>
            <a:spLocks noGrp="1"/>
          </p:cNvSpPr>
          <p:nvPr>
            <p:ph idx="1"/>
          </p:nvPr>
        </p:nvSpPr>
        <p:spPr/>
        <p:txBody>
          <a:bodyPr>
            <a:normAutofit/>
          </a:bodyPr>
          <a:lstStyle/>
          <a:p>
            <a:pPr algn="just"/>
            <a:r>
              <a:rPr lang="fa-IR" sz="3200" dirty="0" smtClean="0">
                <a:cs typeface="B Mitra" panose="00000400000000000000" pitchFamily="2" charset="-78"/>
              </a:rPr>
              <a:t>5.آمنوره </a:t>
            </a:r>
            <a:r>
              <a:rPr lang="fa-IR" sz="3200" dirty="0">
                <a:cs typeface="B Mitra" panose="00000400000000000000" pitchFamily="2" charset="-78"/>
              </a:rPr>
              <a:t>شیردهی و تاخیر در تخمکگذاری در شیردهی انحصاری از مزایای دیگر شیر مادر است و همچنین تاخیر در قاعدگی مادر ، خطر کم خونی او را کاهش می دهد</a:t>
            </a:r>
          </a:p>
        </p:txBody>
      </p:sp>
    </p:spTree>
    <p:extLst>
      <p:ext uri="{BB962C8B-B14F-4D97-AF65-F5344CB8AC3E}">
        <p14:creationId xmlns:p14="http://schemas.microsoft.com/office/powerpoint/2010/main" val="2355583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منافع اکولوژیک شیر مادر</a:t>
            </a:r>
          </a:p>
        </p:txBody>
      </p:sp>
      <p:sp>
        <p:nvSpPr>
          <p:cNvPr id="3" name="Content Placeholder 2"/>
          <p:cNvSpPr>
            <a:spLocks noGrp="1"/>
          </p:cNvSpPr>
          <p:nvPr>
            <p:ph idx="1"/>
          </p:nvPr>
        </p:nvSpPr>
        <p:spPr/>
        <p:txBody>
          <a:bodyPr>
            <a:normAutofit/>
          </a:bodyPr>
          <a:lstStyle/>
          <a:p>
            <a:r>
              <a:rPr lang="fa-IR" sz="3200" dirty="0" smtClean="0">
                <a:cs typeface="B Mitra" panose="00000400000000000000" pitchFamily="2" charset="-78"/>
              </a:rPr>
              <a:t>6. </a:t>
            </a:r>
            <a:r>
              <a:rPr lang="fa-IR" sz="3200" dirty="0">
                <a:cs typeface="B Mitra" panose="00000400000000000000" pitchFamily="2" charset="-78"/>
              </a:rPr>
              <a:t>برای تولید شیر مادر ذخایر و منابع موجود در طبیعت کمتر دست خورده می شود.وسایل و ظروفی که برای اماده سازی شیر مصنوعی لازم است نیاز به انرژی ، مواد شیمیایی ، آب ، مواد شوینده ، پلاستیک ، فلز و غیره داردکه هیچ یک از این ها در تغذیه از پستان مادر لازم نیست.</a:t>
            </a:r>
          </a:p>
        </p:txBody>
      </p:sp>
    </p:spTree>
    <p:extLst>
      <p:ext uri="{BB962C8B-B14F-4D97-AF65-F5344CB8AC3E}">
        <p14:creationId xmlns:p14="http://schemas.microsoft.com/office/powerpoint/2010/main" val="3011736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منافع مالی برای خانواده و اجتماع</a:t>
            </a:r>
          </a:p>
        </p:txBody>
      </p:sp>
      <p:sp>
        <p:nvSpPr>
          <p:cNvPr id="3" name="Content Placeholder 2"/>
          <p:cNvSpPr>
            <a:spLocks noGrp="1"/>
          </p:cNvSpPr>
          <p:nvPr>
            <p:ph idx="1"/>
          </p:nvPr>
        </p:nvSpPr>
        <p:spPr/>
        <p:txBody>
          <a:bodyPr>
            <a:normAutofit/>
          </a:bodyPr>
          <a:lstStyle/>
          <a:p>
            <a:r>
              <a:rPr lang="fa-IR" sz="3200" dirty="0">
                <a:cs typeface="B Mitra" panose="00000400000000000000" pitchFamily="2" charset="-78"/>
              </a:rPr>
              <a:t>هزینه مقدار جزیی غذا که به رژیم مادر اضافه می شود در مقایسه با پولی که صرف شیر مصنوعی می شود قابل ملاحظه نیست . به طوریکه مادر شیرده نیاز به افزایش مصرف غذا حداکثر تا 500کیلو کالری در روز دارد.</a:t>
            </a:r>
          </a:p>
        </p:txBody>
      </p:sp>
    </p:spTree>
    <p:extLst>
      <p:ext uri="{BB962C8B-B14F-4D97-AF65-F5344CB8AC3E}">
        <p14:creationId xmlns:p14="http://schemas.microsoft.com/office/powerpoint/2010/main" val="1526638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مزایای شیردهی برای نوزاد</a:t>
            </a:r>
          </a:p>
        </p:txBody>
      </p:sp>
      <p:sp>
        <p:nvSpPr>
          <p:cNvPr id="3" name="Content Placeholder 2"/>
          <p:cNvSpPr>
            <a:spLocks noGrp="1"/>
          </p:cNvSpPr>
          <p:nvPr>
            <p:ph idx="1"/>
          </p:nvPr>
        </p:nvSpPr>
        <p:spPr/>
        <p:txBody>
          <a:bodyPr>
            <a:normAutofit lnSpcReduction="10000"/>
          </a:bodyPr>
          <a:lstStyle/>
          <a:p>
            <a:pPr algn="just"/>
            <a:r>
              <a:rPr lang="fa-IR" sz="3200" dirty="0">
                <a:cs typeface="B Mitra" panose="00000400000000000000" pitchFamily="2" charset="-78"/>
              </a:rPr>
              <a:t>1.	مزایای روانی عاطفی تغذیه با شیر مادر</a:t>
            </a:r>
          </a:p>
          <a:p>
            <a:pPr algn="just"/>
            <a:r>
              <a:rPr lang="fa-IR" sz="3200" dirty="0">
                <a:cs typeface="B Mitra" panose="00000400000000000000" pitchFamily="2" charset="-78"/>
              </a:rPr>
              <a:t>2.	منافع تغذیه ای شیر مادر</a:t>
            </a:r>
          </a:p>
          <a:p>
            <a:pPr algn="just"/>
            <a:r>
              <a:rPr lang="fa-IR" sz="3200" dirty="0">
                <a:cs typeface="B Mitra" panose="00000400000000000000" pitchFamily="2" charset="-78"/>
              </a:rPr>
              <a:t>شیر مادر تر کیب مناسب و بی نظیری برای نوزاددر مدت زمانی است که سرعت رشد و تکامل وی بالاست.ولی هنوز تعدادی زیادی از سیستمهای شیرخوار مثل سیستم گوارشی ، کبدی، عصبی، کلیوی، عروقی وسیستمهای ایمنی ازنظر عملی نارس هستند .شیرخوار نه تنها یک غذای با کیفیت بالا بلکه حاوی تعدادی ترکیب می باشد. که به عمل صحیح سیستمهای نارس شیرخوار کمک می کند .</a:t>
            </a:r>
          </a:p>
          <a:p>
            <a:endParaRPr lang="fa-IR" dirty="0"/>
          </a:p>
        </p:txBody>
      </p:sp>
    </p:spTree>
    <p:extLst>
      <p:ext uri="{BB962C8B-B14F-4D97-AF65-F5344CB8AC3E}">
        <p14:creationId xmlns:p14="http://schemas.microsoft.com/office/powerpoint/2010/main" val="603448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خواص ایمونولوژیک شیر مادر</a:t>
            </a:r>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شیر مادر محافظ کودک در مقابل عفونت هاست. شیر مادر یک سیستم ایمنی کامل را تشکیل می دهدکه کودک رادر مقا بل عفو نت ها ی میکروبی، ویروسی، انگلی ، قارچی محا ظت می کند.</a:t>
            </a:r>
          </a:p>
          <a:p>
            <a:pPr algn="just"/>
            <a:r>
              <a:rPr lang="fa-IR" sz="3200" dirty="0">
                <a:cs typeface="B Mitra" panose="00000400000000000000" pitchFamily="2" charset="-78"/>
              </a:rPr>
              <a:t>شیر مادر سبب می شود که هوش نوزاد به مراتب با لا رود .</a:t>
            </a:r>
          </a:p>
          <a:p>
            <a:pPr algn="just"/>
            <a:r>
              <a:rPr lang="fa-IR" sz="3200" dirty="0">
                <a:cs typeface="B Mitra" panose="00000400000000000000" pitchFamily="2" charset="-78"/>
              </a:rPr>
              <a:t>احتما ل ابتلا سیرخوار به بیماریهای گوارشی وتنفسیوآسم وآلرزی را کاهش می دهد.</a:t>
            </a:r>
          </a:p>
          <a:p>
            <a:pPr algn="just"/>
            <a:r>
              <a:rPr lang="fa-IR" sz="3200" dirty="0">
                <a:cs typeface="B Mitra" panose="00000400000000000000" pitchFamily="2" charset="-78"/>
              </a:rPr>
              <a:t>کم هز ینه ترین غذ ابرای نوزاد شیر مادر است.</a:t>
            </a:r>
          </a:p>
          <a:p>
            <a:endParaRPr lang="fa-IR" dirty="0"/>
          </a:p>
        </p:txBody>
      </p:sp>
    </p:spTree>
    <p:extLst>
      <p:ext uri="{BB962C8B-B14F-4D97-AF65-F5344CB8AC3E}">
        <p14:creationId xmlns:p14="http://schemas.microsoft.com/office/powerpoint/2010/main" val="1581487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دلایل کافی بودن شیر مادر</a:t>
            </a:r>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از مهمترین دلایل کافی بو دن شیر مادر افزایش وزن کودک بر اساس منحنی رشد است .</a:t>
            </a:r>
          </a:p>
          <a:p>
            <a:pPr algn="just"/>
            <a:r>
              <a:rPr lang="fa-IR" sz="3200" dirty="0">
                <a:cs typeface="B Mitra" panose="00000400000000000000" pitchFamily="2" charset="-78"/>
              </a:rPr>
              <a:t>از دلایل دیگر اگر شیر خوار در یک شبا نه روز 6-8 بار دفع ادرار داشته با شد .شیر مادر کافی است .</a:t>
            </a:r>
          </a:p>
          <a:p>
            <a:pPr algn="just"/>
            <a:r>
              <a:rPr lang="fa-IR" sz="3200" dirty="0">
                <a:cs typeface="B Mitra" panose="00000400000000000000" pitchFamily="2" charset="-78"/>
              </a:rPr>
              <a:t>نوزاد در روز های اول کمی وزن از دست می دهد که طبیعی می باشد.</a:t>
            </a:r>
          </a:p>
          <a:p>
            <a:endParaRPr lang="fa-IR" dirty="0"/>
          </a:p>
          <a:p>
            <a:endParaRPr lang="fa-IR" dirty="0"/>
          </a:p>
        </p:txBody>
      </p:sp>
    </p:spTree>
    <p:extLst>
      <p:ext uri="{BB962C8B-B14F-4D97-AF65-F5344CB8AC3E}">
        <p14:creationId xmlns:p14="http://schemas.microsoft.com/office/powerpoint/2010/main" val="211519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چرا تغذیه با شیر مادر اهمیت دارد؟</a:t>
            </a:r>
            <a:endParaRPr lang="fa-IR" dirty="0"/>
          </a:p>
        </p:txBody>
      </p:sp>
      <p:sp>
        <p:nvSpPr>
          <p:cNvPr id="3" name="Content Placeholder 2"/>
          <p:cNvSpPr>
            <a:spLocks noGrp="1"/>
          </p:cNvSpPr>
          <p:nvPr>
            <p:ph idx="1"/>
          </p:nvPr>
        </p:nvSpPr>
        <p:spPr>
          <a:xfrm>
            <a:off x="810000" y="2859596"/>
            <a:ext cx="10554574" cy="3636511"/>
          </a:xfrm>
        </p:spPr>
        <p:txBody>
          <a:bodyPr>
            <a:noAutofit/>
          </a:bodyPr>
          <a:lstStyle/>
          <a:p>
            <a:pPr algn="just"/>
            <a:r>
              <a:rPr lang="fa-IR" sz="3200" dirty="0">
                <a:cs typeface="B Mitra" panose="00000400000000000000" pitchFamily="2" charset="-78"/>
              </a:rPr>
              <a:t>باید گفت که متاسفانه در 100 سال گذشته تا قبل از چند دهه اخیر قدر این نعمت الهی ناشناخته و دنیا در تب تغذیه ی  مصنوعی وتبلیغات گمراه کننده کمپانیهای تولید کننده شیرخشک گرفتار بود.در اکثر بیمازستان ها نوزادان در محیطی غیر دوستانه به دنیا می آمدند زیرا بلا فاصله بعد از تولد از مادرشان جدا شده و قبل از اینکه به مادر فرصت یا شانس شیر دهی داده شود با شیر خشک و یا سایر مایعات تغذیه می شدند در حقیقت این کودکان قربانی نا آگاهی ها وبی رحمی تولید کنندگان شیر خشک بودند وهر سال بیش از یک میلیون بدلیل عدم تغذیه با شیر مادر ودر اثر بیماریهای اسهالی و تنفسی جان می باختند.</a:t>
            </a:r>
            <a:r>
              <a:rPr lang="fa-IR" sz="3200" dirty="0">
                <a:solidFill>
                  <a:schemeClr val="accent1">
                    <a:tint val="83000"/>
                    <a:satMod val="150000"/>
                  </a:schemeClr>
                </a:solidFill>
                <a:cs typeface="B Mitra" panose="00000400000000000000" pitchFamily="2" charset="-78"/>
              </a:rPr>
              <a:t/>
            </a:r>
            <a:br>
              <a:rPr lang="fa-IR" sz="3200" dirty="0">
                <a:solidFill>
                  <a:schemeClr val="accent1">
                    <a:tint val="83000"/>
                    <a:satMod val="150000"/>
                  </a:schemeClr>
                </a:solidFill>
                <a:cs typeface="B Mitra" panose="00000400000000000000" pitchFamily="2" charset="-78"/>
              </a:rPr>
            </a:br>
            <a:r>
              <a:rPr lang="fa-IR" sz="3200" dirty="0">
                <a:solidFill>
                  <a:schemeClr val="accent1">
                    <a:tint val="83000"/>
                    <a:satMod val="150000"/>
                  </a:schemeClr>
                </a:solidFill>
                <a:cs typeface="B Mitra" panose="00000400000000000000" pitchFamily="2" charset="-78"/>
              </a:rPr>
              <a:t/>
            </a:r>
            <a:br>
              <a:rPr lang="fa-IR" sz="3200" dirty="0">
                <a:solidFill>
                  <a:schemeClr val="accent1">
                    <a:tint val="83000"/>
                    <a:satMod val="150000"/>
                  </a:schemeClr>
                </a:solidFill>
                <a:cs typeface="B Mitra" panose="00000400000000000000" pitchFamily="2" charset="-78"/>
              </a:rPr>
            </a:br>
            <a:endParaRPr lang="fa-IR" sz="3200" dirty="0">
              <a:cs typeface="B Mitra" panose="00000400000000000000" pitchFamily="2" charset="-78"/>
            </a:endParaRPr>
          </a:p>
        </p:txBody>
      </p:sp>
    </p:spTree>
    <p:extLst>
      <p:ext uri="{BB962C8B-B14F-4D97-AF65-F5344CB8AC3E}">
        <p14:creationId xmlns:p14="http://schemas.microsoft.com/office/powerpoint/2010/main" val="4102601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مواردی که شیر مادر دوشیده و ذخیره می شود</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1. مادر شاغل در ساعاتی دور از شیر خوار</a:t>
            </a:r>
          </a:p>
          <a:p>
            <a:pPr algn="just"/>
            <a:r>
              <a:rPr lang="fa-IR" sz="3200" dirty="0">
                <a:cs typeface="B Mitra" panose="00000400000000000000" pitchFamily="2" charset="-78"/>
              </a:rPr>
              <a:t>2. مادری که نیاز به جراحی دارد. (برای چند روز کوتاه)</a:t>
            </a:r>
          </a:p>
          <a:p>
            <a:pPr algn="just"/>
            <a:r>
              <a:rPr lang="fa-IR" sz="3200" dirty="0">
                <a:cs typeface="B Mitra" panose="00000400000000000000" pitchFamily="2" charset="-78"/>
              </a:rPr>
              <a:t>3. مادری که نیاز به استفاده از مواد رادیواکتیو جهت تشخیص یا درمان دارد. (تا زمانی که این مواد در شیر وجود دارند)</a:t>
            </a:r>
          </a:p>
          <a:p>
            <a:pPr algn="just"/>
            <a:r>
              <a:rPr lang="fa-IR" sz="3200" dirty="0">
                <a:cs typeface="B Mitra" panose="00000400000000000000" pitchFamily="2" charset="-78"/>
              </a:rPr>
              <a:t>4. شیرخوار </a:t>
            </a:r>
            <a:r>
              <a:rPr lang="en-US" sz="3200" dirty="0">
                <a:cs typeface="B Mitra" panose="00000400000000000000" pitchFamily="2" charset="-78"/>
              </a:rPr>
              <a:t>LBW </a:t>
            </a:r>
            <a:r>
              <a:rPr lang="fa-IR" sz="3200" dirty="0">
                <a:cs typeface="B Mitra" panose="00000400000000000000" pitchFamily="2" charset="-78"/>
              </a:rPr>
              <a:t>و بستری </a:t>
            </a:r>
            <a:r>
              <a:rPr lang="en-US" sz="3200" dirty="0">
                <a:cs typeface="B Mitra" panose="00000400000000000000" pitchFamily="2" charset="-78"/>
              </a:rPr>
              <a:t>NICU </a:t>
            </a:r>
            <a:r>
              <a:rPr lang="fa-IR" sz="3200" dirty="0">
                <a:cs typeface="B Mitra" panose="00000400000000000000" pitchFamily="2" charset="-78"/>
              </a:rPr>
              <a:t>و تغذیه با </a:t>
            </a:r>
            <a:r>
              <a:rPr lang="en-US" sz="3200" dirty="0">
                <a:cs typeface="B Mitra" panose="00000400000000000000" pitchFamily="2" charset="-78"/>
              </a:rPr>
              <a:t>NG </a:t>
            </a:r>
            <a:r>
              <a:rPr lang="en-US" sz="3200" dirty="0" smtClean="0">
                <a:cs typeface="B Mitra" panose="00000400000000000000" pitchFamily="2" charset="-78"/>
              </a:rPr>
              <a:t>tube</a:t>
            </a:r>
          </a:p>
          <a:p>
            <a:endParaRPr lang="fa-IR" dirty="0"/>
          </a:p>
        </p:txBody>
      </p:sp>
    </p:spTree>
    <p:extLst>
      <p:ext uri="{BB962C8B-B14F-4D97-AF65-F5344CB8AC3E}">
        <p14:creationId xmlns:p14="http://schemas.microsoft.com/office/powerpoint/2010/main" val="1695408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مواردی که شیر مادر دوشیده و ذخیره می شود</a:t>
            </a:r>
            <a:endParaRPr lang="fa-IR" dirty="0"/>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5. تسکین احتقان پستان</a:t>
            </a:r>
          </a:p>
          <a:p>
            <a:pPr algn="just"/>
            <a:r>
              <a:rPr lang="fa-IR" sz="3200" dirty="0">
                <a:cs typeface="B Mitra" panose="00000400000000000000" pitchFamily="2" charset="-78"/>
              </a:rPr>
              <a:t>6. حفظ تولید شیر </a:t>
            </a:r>
          </a:p>
          <a:p>
            <a:pPr algn="just"/>
            <a:r>
              <a:rPr lang="fa-IR" sz="3200" dirty="0">
                <a:cs typeface="B Mitra" panose="00000400000000000000" pitchFamily="2" charset="-78"/>
              </a:rPr>
              <a:t>7. کودک بیمار که به عللی قادر به مکیدن پستان نیست.</a:t>
            </a:r>
          </a:p>
          <a:p>
            <a:pPr algn="just"/>
            <a:r>
              <a:rPr lang="fa-IR" sz="3200" dirty="0">
                <a:cs typeface="B Mitra" panose="00000400000000000000" pitchFamily="2" charset="-78"/>
              </a:rPr>
              <a:t>8. کم کردن نشت پستان</a:t>
            </a:r>
          </a:p>
          <a:p>
            <a:endParaRPr lang="fa-IR" dirty="0"/>
          </a:p>
        </p:txBody>
      </p:sp>
    </p:spTree>
    <p:extLst>
      <p:ext uri="{BB962C8B-B14F-4D97-AF65-F5344CB8AC3E}">
        <p14:creationId xmlns:p14="http://schemas.microsoft.com/office/powerpoint/2010/main" val="168166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1"/>
          <p:cNvSpPr>
            <a:spLocks noGrp="1"/>
          </p:cNvSpPr>
          <p:nvPr>
            <p:ph type="ftr" sz="quarter" idx="11"/>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E" sz="1000">
                <a:solidFill>
                  <a:srgbClr val="000000"/>
                </a:solidFill>
              </a:rPr>
              <a:t>UNICEF/WHO Breastfeeding Promotion and Support in a Baby-Friendly Hospital – 20 hour Course 	2006</a:t>
            </a:r>
            <a:endParaRPr lang="en-US" sz="1000">
              <a:solidFill>
                <a:srgbClr val="000000"/>
              </a:solidFill>
            </a:endParaRPr>
          </a:p>
        </p:txBody>
      </p:sp>
      <p:sp>
        <p:nvSpPr>
          <p:cNvPr id="46083" name="Rectangle 6"/>
          <p:cNvSpPr>
            <a:spLocks noChangeArrowheads="1"/>
          </p:cNvSpPr>
          <p:nvPr/>
        </p:nvSpPr>
        <p:spPr bwMode="auto">
          <a:xfrm>
            <a:off x="6816726" y="6092826"/>
            <a:ext cx="3311525" cy="765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endParaRPr lang="fa-IR" sz="1800">
              <a:solidFill>
                <a:srgbClr val="000000"/>
              </a:solidFill>
            </a:endParaRPr>
          </a:p>
        </p:txBody>
      </p:sp>
      <p:pic>
        <p:nvPicPr>
          <p:cNvPr id="46084" name="Picture 2" descr="910164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1" y="0"/>
            <a:ext cx="5381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3"/>
          <p:cNvSpPr txBox="1">
            <a:spLocks noChangeArrowheads="1"/>
          </p:cNvSpPr>
          <p:nvPr/>
        </p:nvSpPr>
        <p:spPr bwMode="auto">
          <a:xfrm>
            <a:off x="7175500" y="2060576"/>
            <a:ext cx="30241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4000" dirty="0">
                <a:latin typeface="Times New Roman" panose="02020603050405020304" pitchFamily="18" charset="0"/>
              </a:rPr>
              <a:t>Hand Expression</a:t>
            </a:r>
            <a:endParaRPr lang="en-US" sz="4000" dirty="0">
              <a:latin typeface="Times New Roman" panose="02020603050405020304" pitchFamily="18" charset="0"/>
            </a:endParaRPr>
          </a:p>
        </p:txBody>
      </p:sp>
      <p:sp>
        <p:nvSpPr>
          <p:cNvPr id="46086" name="Text Box 4"/>
          <p:cNvSpPr txBox="1">
            <a:spLocks noChangeArrowheads="1"/>
          </p:cNvSpPr>
          <p:nvPr/>
        </p:nvSpPr>
        <p:spPr bwMode="auto">
          <a:xfrm>
            <a:off x="9829800" y="3810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1200">
                <a:solidFill>
                  <a:srgbClr val="000000"/>
                </a:solidFill>
                <a:latin typeface="Times New Roman" panose="02020603050405020304" pitchFamily="18" charset="0"/>
              </a:rPr>
              <a:t>11/1</a:t>
            </a:r>
            <a:endParaRPr lang="en-GB" sz="1200">
              <a:solidFill>
                <a:srgbClr val="000000"/>
              </a:solidFill>
              <a:latin typeface="Times New Roman" panose="02020603050405020304" pitchFamily="18" charset="0"/>
            </a:endParaRPr>
          </a:p>
        </p:txBody>
      </p:sp>
      <p:sp>
        <p:nvSpPr>
          <p:cNvPr id="46087" name="Rectangle 5"/>
          <p:cNvSpPr>
            <a:spLocks noChangeArrowheads="1"/>
          </p:cNvSpPr>
          <p:nvPr/>
        </p:nvSpPr>
        <p:spPr bwMode="auto">
          <a:xfrm>
            <a:off x="6888163" y="5589589"/>
            <a:ext cx="1282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GB" sz="1000">
                <a:solidFill>
                  <a:srgbClr val="000000"/>
                </a:solidFill>
              </a:rPr>
              <a:t>©UNICEF 910164F</a:t>
            </a:r>
            <a:endParaRPr lang="en-US" sz="1000">
              <a:solidFill>
                <a:srgbClr val="000000"/>
              </a:solidFill>
            </a:endParaRPr>
          </a:p>
        </p:txBody>
      </p:sp>
    </p:spTree>
    <p:extLst>
      <p:ext uri="{BB962C8B-B14F-4D97-AF65-F5344CB8AC3E}">
        <p14:creationId xmlns:p14="http://schemas.microsoft.com/office/powerpoint/2010/main" val="33582910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چگونگی تحریک رفلکس اکسی توسین</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1.	مادر باید در محیط آرام و خلوت یا در کنار یکی از نزدیکان بنشیند.</a:t>
            </a:r>
          </a:p>
          <a:p>
            <a:pPr algn="just"/>
            <a:r>
              <a:rPr lang="fa-IR" sz="3200" dirty="0">
                <a:cs typeface="B Mitra" panose="00000400000000000000" pitchFamily="2" charset="-78"/>
              </a:rPr>
              <a:t>2.	دست ها را با آب و صابون بشوید.</a:t>
            </a:r>
          </a:p>
          <a:p>
            <a:pPr algn="just"/>
            <a:r>
              <a:rPr lang="fa-IR" sz="3200" dirty="0">
                <a:cs typeface="B Mitra" panose="00000400000000000000" pitchFamily="2" charset="-78"/>
              </a:rPr>
              <a:t>3.	از فنجان پلاستیکی تمیز استفاده کند.</a:t>
            </a:r>
          </a:p>
          <a:p>
            <a:pPr algn="just"/>
            <a:r>
              <a:rPr lang="fa-IR" sz="3200" dirty="0">
                <a:cs typeface="B Mitra" panose="00000400000000000000" pitchFamily="2" charset="-78"/>
              </a:rPr>
              <a:t>4.	کودک را روی دامان خود بگذارد و به او یا عکسش نگاه کند.</a:t>
            </a:r>
          </a:p>
          <a:p>
            <a:endParaRPr lang="fa-IR" dirty="0"/>
          </a:p>
        </p:txBody>
      </p:sp>
    </p:spTree>
    <p:extLst>
      <p:ext uri="{BB962C8B-B14F-4D97-AF65-F5344CB8AC3E}">
        <p14:creationId xmlns:p14="http://schemas.microsoft.com/office/powerpoint/2010/main" val="3840332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چگونگی تحریک رفلکس اکسی توسین</a:t>
            </a:r>
            <a:endParaRPr lang="fa-IR" dirty="0"/>
          </a:p>
        </p:txBody>
      </p:sp>
      <p:sp>
        <p:nvSpPr>
          <p:cNvPr id="3" name="Content Placeholder 2"/>
          <p:cNvSpPr>
            <a:spLocks noGrp="1"/>
          </p:cNvSpPr>
          <p:nvPr>
            <p:ph idx="1"/>
          </p:nvPr>
        </p:nvSpPr>
        <p:spPr/>
        <p:txBody>
          <a:bodyPr/>
          <a:lstStyle/>
          <a:p>
            <a:pPr algn="just"/>
            <a:r>
              <a:rPr lang="fa-IR" sz="3200" dirty="0">
                <a:cs typeface="B Mitra" panose="00000400000000000000" pitchFamily="2" charset="-78"/>
              </a:rPr>
              <a:t>5.	یک نوشیدنی گرم (به جز قهوه) میل نماید.</a:t>
            </a:r>
          </a:p>
          <a:p>
            <a:pPr algn="just"/>
            <a:r>
              <a:rPr lang="fa-IR" sz="3200" dirty="0">
                <a:cs typeface="B Mitra" panose="00000400000000000000" pitchFamily="2" charset="-78"/>
              </a:rPr>
              <a:t>6.	پستان های خود را با استفاده از کمپرس یا دوش آب گرم ، گرم نماید.</a:t>
            </a:r>
          </a:p>
          <a:p>
            <a:pPr algn="just"/>
            <a:r>
              <a:rPr lang="fa-IR" sz="3200" dirty="0">
                <a:cs typeface="B Mitra" panose="00000400000000000000" pitchFamily="2" charset="-78"/>
              </a:rPr>
              <a:t>7.	پستان ها را ماساژ دهد.</a:t>
            </a:r>
          </a:p>
          <a:p>
            <a:pPr algn="just"/>
            <a:r>
              <a:rPr lang="fa-IR" sz="3200" dirty="0">
                <a:cs typeface="B Mitra" panose="00000400000000000000" pitchFamily="2" charset="-78"/>
              </a:rPr>
              <a:t>8.	پشت مادر را مالش دهند.</a:t>
            </a:r>
          </a:p>
          <a:p>
            <a:endParaRPr lang="fa-IR" dirty="0"/>
          </a:p>
        </p:txBody>
      </p:sp>
    </p:spTree>
    <p:extLst>
      <p:ext uri="{BB962C8B-B14F-4D97-AF65-F5344CB8AC3E}">
        <p14:creationId xmlns:p14="http://schemas.microsoft.com/office/powerpoint/2010/main" val="1254039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E" sz="1000">
                <a:solidFill>
                  <a:srgbClr val="000000"/>
                </a:solidFill>
              </a:rPr>
              <a:t>UNICEF/WHO Breastfeeding Promotion and Support in a Baby-Friendly Hospital – 20 hour Course 	2006</a:t>
            </a:r>
            <a:endParaRPr lang="en-US" sz="1000">
              <a:solidFill>
                <a:srgbClr val="000000"/>
              </a:solidFill>
            </a:endParaRPr>
          </a:p>
        </p:txBody>
      </p:sp>
      <p:sp>
        <p:nvSpPr>
          <p:cNvPr id="48131" name="Rectangle 2"/>
          <p:cNvSpPr>
            <a:spLocks noGrp="1" noChangeArrowheads="1"/>
          </p:cNvSpPr>
          <p:nvPr>
            <p:ph type="title"/>
          </p:nvPr>
        </p:nvSpPr>
        <p:spPr>
          <a:xfrm>
            <a:off x="1981200" y="274638"/>
            <a:ext cx="7907338" cy="609600"/>
          </a:xfrm>
        </p:spPr>
        <p:txBody>
          <a:bodyPr/>
          <a:lstStyle/>
          <a:p>
            <a:pPr eaLnBrk="1" hangingPunct="1"/>
            <a:r>
              <a:rPr lang="en-IE" smtClean="0">
                <a:solidFill>
                  <a:schemeClr val="tx1"/>
                </a:solidFill>
              </a:rPr>
              <a:t>Helping the Oxytocin Reflex</a:t>
            </a:r>
            <a:endParaRPr lang="en-GB" smtClean="0">
              <a:solidFill>
                <a:schemeClr val="tx1"/>
              </a:solidFill>
            </a:endParaRPr>
          </a:p>
        </p:txBody>
      </p:sp>
      <p:pic>
        <p:nvPicPr>
          <p:cNvPr id="48132" name="Picture 3" descr="back mass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026" y="1295401"/>
            <a:ext cx="4538663"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4"/>
          <p:cNvSpPr txBox="1">
            <a:spLocks noChangeArrowheads="1"/>
          </p:cNvSpPr>
          <p:nvPr/>
        </p:nvSpPr>
        <p:spPr bwMode="auto">
          <a:xfrm>
            <a:off x="9829800" y="381000"/>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IE" sz="1200">
                <a:solidFill>
                  <a:srgbClr val="000000"/>
                </a:solidFill>
                <a:latin typeface="Times New Roman" panose="02020603050405020304" pitchFamily="18" charset="0"/>
              </a:rPr>
              <a:t>6/2</a:t>
            </a:r>
            <a:endParaRPr lang="en-GB" sz="1200">
              <a:solidFill>
                <a:srgbClr val="000000"/>
              </a:solidFill>
              <a:latin typeface="Times New Roman" panose="02020603050405020304" pitchFamily="18" charset="0"/>
            </a:endParaRPr>
          </a:p>
        </p:txBody>
      </p:sp>
      <p:sp>
        <p:nvSpPr>
          <p:cNvPr id="48134" name="Text Box 5"/>
          <p:cNvSpPr txBox="1">
            <a:spLocks noChangeArrowheads="1"/>
          </p:cNvSpPr>
          <p:nvPr/>
        </p:nvSpPr>
        <p:spPr bwMode="auto">
          <a:xfrm rot="-5400000">
            <a:off x="9061450" y="4035425"/>
            <a:ext cx="273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GB" sz="1000" i="1">
                <a:solidFill>
                  <a:srgbClr val="000000"/>
                </a:solidFill>
              </a:rPr>
              <a:t>Breastfeeding Counselling: a training course,</a:t>
            </a:r>
            <a:r>
              <a:rPr lang="en-GB" sz="1000">
                <a:solidFill>
                  <a:srgbClr val="000000"/>
                </a:solidFill>
              </a:rPr>
              <a:t> </a:t>
            </a:r>
          </a:p>
          <a:p>
            <a:pPr algn="l" rtl="0" eaLnBrk="1" hangingPunct="1">
              <a:spcBef>
                <a:spcPct val="0"/>
              </a:spcBef>
              <a:buFontTx/>
              <a:buNone/>
            </a:pPr>
            <a:r>
              <a:rPr lang="en-GB" sz="1000">
                <a:solidFill>
                  <a:srgbClr val="000000"/>
                </a:solidFill>
              </a:rPr>
              <a:t>WHO/CHD/93.4, UNICEF/NUT/93.2</a:t>
            </a:r>
            <a:r>
              <a:rPr lang="en-US" sz="14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193556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ظرف های نگهداری</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ظرف ها ی شیشه ای بد است. پیرکس و پلی پروپیلن روی مواد شیر اثر ندارد و به نظر می رسد ظرف های"پلاستیک پلی پروپیلن سخت" مناسب ترین باشد.</a:t>
            </a:r>
          </a:p>
        </p:txBody>
      </p:sp>
    </p:spTree>
    <p:extLst>
      <p:ext uri="{BB962C8B-B14F-4D97-AF65-F5344CB8AC3E}">
        <p14:creationId xmlns:p14="http://schemas.microsoft.com/office/powerpoint/2010/main" val="865576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fa-IR" sz="3200" dirty="0" smtClean="0">
                <a:cs typeface="B Mitra" panose="00000400000000000000" pitchFamily="2" charset="-78"/>
              </a:rPr>
              <a:t>در حرارت اتاق دور از منبع حرارتی تا8ساعت</a:t>
            </a:r>
          </a:p>
          <a:p>
            <a:pPr marL="514350" indent="-514350">
              <a:buFont typeface="+mj-lt"/>
              <a:buAutoNum type="arabicPeriod"/>
            </a:pPr>
            <a:r>
              <a:rPr lang="fa-IR" sz="3200" dirty="0" smtClean="0">
                <a:cs typeface="B Mitra" panose="00000400000000000000" pitchFamily="2" charset="-78"/>
              </a:rPr>
              <a:t>در یخچال تا48ساعت</a:t>
            </a:r>
          </a:p>
          <a:p>
            <a:pPr marL="514350" indent="-514350">
              <a:buFont typeface="+mj-lt"/>
              <a:buAutoNum type="arabicPeriod"/>
            </a:pPr>
            <a:r>
              <a:rPr lang="fa-IR" sz="3200" dirty="0" smtClean="0">
                <a:cs typeface="B Mitra" panose="00000400000000000000" pitchFamily="2" charset="-78"/>
              </a:rPr>
              <a:t>در جایخی یخچال 3-2هفته</a:t>
            </a:r>
          </a:p>
          <a:p>
            <a:pPr marL="514350" indent="-514350">
              <a:buFont typeface="+mj-lt"/>
              <a:buAutoNum type="arabicPeriod"/>
            </a:pPr>
            <a:r>
              <a:rPr lang="fa-IR" sz="3200" dirty="0" smtClean="0">
                <a:cs typeface="B Mitra" panose="00000400000000000000" pitchFamily="2" charset="-78"/>
              </a:rPr>
              <a:t>درفریزر خانگی تا3ماه</a:t>
            </a:r>
          </a:p>
          <a:p>
            <a:pPr marL="514350" indent="-514350">
              <a:buFont typeface="+mj-lt"/>
              <a:buAutoNum type="arabicPeriod"/>
            </a:pPr>
            <a:r>
              <a:rPr lang="fa-IR" sz="3200" dirty="0" smtClean="0">
                <a:cs typeface="B Mitra" panose="00000400000000000000" pitchFamily="2" charset="-78"/>
              </a:rPr>
              <a:t>در فریزرصنعتی تا6ماه</a:t>
            </a:r>
            <a:endParaRPr lang="fa-IR" sz="3200" dirty="0">
              <a:cs typeface="B Mitra" panose="00000400000000000000" pitchFamily="2" charset="-78"/>
            </a:endParaRPr>
          </a:p>
        </p:txBody>
      </p:sp>
      <p:sp>
        <p:nvSpPr>
          <p:cNvPr id="2" name="Title 1"/>
          <p:cNvSpPr>
            <a:spLocks noGrp="1"/>
          </p:cNvSpPr>
          <p:nvPr>
            <p:ph type="title"/>
          </p:nvPr>
        </p:nvSpPr>
        <p:spPr/>
        <p:txBody>
          <a:bodyPr/>
          <a:lstStyle/>
          <a:p>
            <a:pPr algn="ctr"/>
            <a:r>
              <a:rPr lang="fa-IR" b="1" dirty="0" smtClean="0">
                <a:cs typeface="B Mitra" panose="00000400000000000000" pitchFamily="2" charset="-78"/>
              </a:rPr>
              <a:t>روش ذخیره و نگهداری شیر</a:t>
            </a:r>
            <a:endParaRPr lang="fa-IR" b="1" dirty="0">
              <a:cs typeface="B Mitra" panose="00000400000000000000" pitchFamily="2" charset="-78"/>
            </a:endParaRPr>
          </a:p>
        </p:txBody>
      </p:sp>
    </p:spTree>
    <p:extLst>
      <p:ext uri="{BB962C8B-B14F-4D97-AF65-F5344CB8AC3E}">
        <p14:creationId xmlns:p14="http://schemas.microsoft.com/office/powerpoint/2010/main" val="1515420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فریز کردن</a:t>
            </a:r>
          </a:p>
        </p:txBody>
      </p:sp>
      <p:sp>
        <p:nvSpPr>
          <p:cNvPr id="3" name="Content Placeholder 2"/>
          <p:cNvSpPr>
            <a:spLocks noGrp="1"/>
          </p:cNvSpPr>
          <p:nvPr>
            <p:ph idx="1"/>
          </p:nvPr>
        </p:nvSpPr>
        <p:spPr/>
        <p:txBody>
          <a:bodyPr>
            <a:noAutofit/>
          </a:bodyPr>
          <a:lstStyle/>
          <a:p>
            <a:pPr algn="just"/>
            <a:r>
              <a:rPr lang="fa-IR" sz="3200" dirty="0" smtClean="0">
                <a:cs typeface="B Mitra" panose="00000400000000000000" pitchFamily="2" charset="-78"/>
              </a:rPr>
              <a:t>باید </a:t>
            </a:r>
            <a:r>
              <a:rPr lang="fa-IR" sz="3200" dirty="0">
                <a:cs typeface="B Mitra" panose="00000400000000000000" pitchFamily="2" charset="-78"/>
              </a:rPr>
              <a:t>بلافاصله در 18- درحه سانتی گراد (فریزر صنعتی) برای 6 ماه نگهداری کرد.در فریزر های همراه یخچال انجماد و آب شدگی متناوب که در یخچال خانگی است روی شیر اثر منفی دارد و لایه چربی آن جدا می شود. لذا باید در فریزر جدا از یخچال نگهداری شده و در عمق آن گذاشته شود. در فریزر خانگی می توان 1 ماه نگهداری کرد. چربی موجود در شیر مادر در جریان تغذیه نوزاد با </a:t>
            </a:r>
            <a:r>
              <a:rPr lang="en-US" sz="3200" dirty="0">
                <a:cs typeface="B Mitra" panose="00000400000000000000" pitchFamily="2" charset="-78"/>
              </a:rPr>
              <a:t>NG </a:t>
            </a:r>
            <a:r>
              <a:rPr lang="fa-IR" sz="3200" dirty="0">
                <a:cs typeface="B Mitra" panose="00000400000000000000" pitchFamily="2" charset="-78"/>
              </a:rPr>
              <a:t>تیوپ تا4/47 % از بین می رود. در نتیجه ویتامین های محلول در چربی نیز از بین می روند. </a:t>
            </a:r>
          </a:p>
        </p:txBody>
      </p:sp>
    </p:spTree>
    <p:extLst>
      <p:ext uri="{BB962C8B-B14F-4D97-AF65-F5344CB8AC3E}">
        <p14:creationId xmlns:p14="http://schemas.microsoft.com/office/powerpoint/2010/main" val="84107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marL="0" indent="0" algn="ctr">
              <a:buNone/>
            </a:pPr>
            <a:r>
              <a:rPr lang="fa-IR" sz="6000" dirty="0">
                <a:cs typeface="B Mitra" panose="00000400000000000000" pitchFamily="2" charset="-78"/>
              </a:rPr>
              <a:t>موارد منع تغذیه با شیر مادر</a:t>
            </a:r>
          </a:p>
          <a:p>
            <a:endParaRPr lang="fa-IR" dirty="0"/>
          </a:p>
        </p:txBody>
      </p:sp>
    </p:spTree>
    <p:extLst>
      <p:ext uri="{BB962C8B-B14F-4D97-AF65-F5344CB8AC3E}">
        <p14:creationId xmlns:p14="http://schemas.microsoft.com/office/powerpoint/2010/main" val="3626265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47849" y="304801"/>
            <a:ext cx="8543059" cy="1431925"/>
          </a:xfrm>
        </p:spPr>
        <p:txBody>
          <a:bodyPr/>
          <a:lstStyle/>
          <a:p>
            <a:pPr marL="484632" algn="ctr">
              <a:defRPr/>
            </a:pPr>
            <a:r>
              <a:rPr lang="fa-IR" dirty="0">
                <a:solidFill>
                  <a:schemeClr val="tx1"/>
                </a:solidFill>
                <a:cs typeface="B Mitra" panose="00000400000000000000" pitchFamily="2" charset="-78"/>
              </a:rPr>
              <a:t>تاريخچه فعاليت هاي ترويج تغذيه با شير مادر در جهان  </a:t>
            </a:r>
            <a:endParaRPr lang="en-US" dirty="0">
              <a:solidFill>
                <a:schemeClr val="tx1"/>
              </a:solidFill>
              <a:cs typeface="B Mitra" panose="00000400000000000000" pitchFamily="2" charset="-78"/>
            </a:endParaRPr>
          </a:p>
        </p:txBody>
      </p:sp>
      <p:sp>
        <p:nvSpPr>
          <p:cNvPr id="24579" name="Rectangle 3"/>
          <p:cNvSpPr>
            <a:spLocks noGrp="1" noChangeArrowheads="1"/>
          </p:cNvSpPr>
          <p:nvPr>
            <p:ph idx="1"/>
          </p:nvPr>
        </p:nvSpPr>
        <p:spPr>
          <a:xfrm>
            <a:off x="637310" y="2127684"/>
            <a:ext cx="11000508" cy="4114800"/>
          </a:xfrm>
        </p:spPr>
        <p:txBody>
          <a:bodyPr>
            <a:noAutofit/>
          </a:bodyPr>
          <a:lstStyle/>
          <a:p>
            <a:pPr marL="357188" indent="-357188" algn="just">
              <a:lnSpc>
                <a:spcPct val="140000"/>
              </a:lnSpc>
              <a:spcAft>
                <a:spcPts val="0"/>
              </a:spcAft>
              <a:buFont typeface="Wingdings 2"/>
              <a:buChar char=""/>
              <a:defRPr/>
            </a:pPr>
            <a:r>
              <a:rPr lang="fa-IR" sz="3200" dirty="0">
                <a:cs typeface="B Mitra" panose="00000400000000000000" pitchFamily="2" charset="-78"/>
              </a:rPr>
              <a:t>اولين گردهمايي در سال 1979توسط </a:t>
            </a:r>
            <a:r>
              <a:rPr lang="en-US" sz="3200" dirty="0">
                <a:cs typeface="B Mitra" panose="00000400000000000000" pitchFamily="2" charset="-78"/>
              </a:rPr>
              <a:t>WHO</a:t>
            </a:r>
            <a:r>
              <a:rPr lang="fa-IR" sz="3200" dirty="0">
                <a:cs typeface="B Mitra" panose="00000400000000000000" pitchFamily="2" charset="-78"/>
              </a:rPr>
              <a:t> و </a:t>
            </a:r>
            <a:r>
              <a:rPr lang="en-US" sz="3200" dirty="0" err="1">
                <a:cs typeface="B Mitra" panose="00000400000000000000" pitchFamily="2" charset="-78"/>
              </a:rPr>
              <a:t>unicef</a:t>
            </a:r>
            <a:r>
              <a:rPr lang="fa-IR" sz="3200" dirty="0">
                <a:cs typeface="B Mitra" panose="00000400000000000000" pitchFamily="2" charset="-78"/>
              </a:rPr>
              <a:t> براي تدوين قوانين و مقررات خاصي جهت تصويب منع تبليغ و ترويج شير خشك</a:t>
            </a:r>
          </a:p>
          <a:p>
            <a:pPr marL="357188" indent="-357188" algn="just">
              <a:lnSpc>
                <a:spcPct val="140000"/>
              </a:lnSpc>
              <a:spcAft>
                <a:spcPts val="0"/>
              </a:spcAft>
              <a:buFont typeface="Wingdings 2"/>
              <a:buChar char=""/>
              <a:defRPr/>
            </a:pPr>
            <a:endParaRPr lang="fa-IR" sz="3200" dirty="0">
              <a:cs typeface="B Mitra" panose="00000400000000000000" pitchFamily="2" charset="-78"/>
            </a:endParaRPr>
          </a:p>
          <a:p>
            <a:pPr marL="357188" indent="-357188" algn="just">
              <a:lnSpc>
                <a:spcPct val="140000"/>
              </a:lnSpc>
              <a:spcAft>
                <a:spcPts val="0"/>
              </a:spcAft>
              <a:buFont typeface="Wingdings 2"/>
              <a:buChar char=""/>
              <a:defRPr/>
            </a:pPr>
            <a:r>
              <a:rPr lang="fa-IR" sz="3200" dirty="0">
                <a:cs typeface="B Mitra" panose="00000400000000000000" pitchFamily="2" charset="-78"/>
              </a:rPr>
              <a:t>تهيه و تصويب  آيين نامه بين المللي بازاريابي شير خشك </a:t>
            </a:r>
          </a:p>
          <a:p>
            <a:pPr marL="357188" indent="-357188" algn="just">
              <a:lnSpc>
                <a:spcPct val="140000"/>
              </a:lnSpc>
              <a:spcAft>
                <a:spcPts val="0"/>
              </a:spcAft>
              <a:buNone/>
              <a:defRPr/>
            </a:pPr>
            <a:r>
              <a:rPr lang="en-US" sz="3200" dirty="0">
                <a:cs typeface="B Mitra" panose="00000400000000000000" pitchFamily="2" charset="-78"/>
              </a:rPr>
              <a:t>( International Code of Marketing of Breast Milk Substitutes )</a:t>
            </a:r>
            <a:r>
              <a:rPr lang="fa-IR" sz="3200" dirty="0">
                <a:cs typeface="B Mitra" panose="00000400000000000000" pitchFamily="2" charset="-78"/>
              </a:rPr>
              <a:t> توسط </a:t>
            </a:r>
            <a:r>
              <a:rPr lang="en-US" sz="3200" dirty="0">
                <a:cs typeface="B Mitra" panose="00000400000000000000" pitchFamily="2" charset="-78"/>
              </a:rPr>
              <a:t>WHO</a:t>
            </a:r>
            <a:r>
              <a:rPr lang="fa-IR" sz="3200" dirty="0">
                <a:cs typeface="B Mitra" panose="00000400000000000000" pitchFamily="2" charset="-78"/>
              </a:rPr>
              <a:t> در سال 1981 و ابلاغ آن به كشورها </a:t>
            </a:r>
            <a:endParaRPr lang="en-US" sz="3200" dirty="0">
              <a:cs typeface="B Mitra" panose="00000400000000000000" pitchFamily="2" charset="-78"/>
            </a:endParaRPr>
          </a:p>
        </p:txBody>
      </p:sp>
    </p:spTree>
    <p:extLst>
      <p:ext uri="{BB962C8B-B14F-4D97-AF65-F5344CB8AC3E}">
        <p14:creationId xmlns:p14="http://schemas.microsoft.com/office/powerpoint/2010/main" val="1497927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Mitra" panose="00000400000000000000" pitchFamily="2" charset="-78"/>
              </a:rPr>
              <a:t>ایدز</a:t>
            </a:r>
          </a:p>
        </p:txBody>
      </p:sp>
      <p:sp>
        <p:nvSpPr>
          <p:cNvPr id="3" name="Content Placeholder 2"/>
          <p:cNvSpPr>
            <a:spLocks noGrp="1"/>
          </p:cNvSpPr>
          <p:nvPr>
            <p:ph idx="1"/>
          </p:nvPr>
        </p:nvSpPr>
        <p:spPr/>
        <p:txBody>
          <a:bodyPr>
            <a:normAutofit/>
          </a:bodyPr>
          <a:lstStyle/>
          <a:p>
            <a:r>
              <a:rPr lang="fa-IR" sz="3200" dirty="0">
                <a:cs typeface="B Mitra" panose="00000400000000000000" pitchFamily="2" charset="-78"/>
              </a:rPr>
              <a:t>ایدز بیماری عفونی است که منع مطلق در شیردهی دارد ولی در کشورهای در حال توسعه که خطر سوتغذیه وجود دارد طبق نظز پزشک معالج میتوان از شیر مادر تغذیه کرد.</a:t>
            </a:r>
          </a:p>
        </p:txBody>
      </p:sp>
    </p:spTree>
    <p:extLst>
      <p:ext uri="{BB962C8B-B14F-4D97-AF65-F5344CB8AC3E}">
        <p14:creationId xmlns:p14="http://schemas.microsoft.com/office/powerpoint/2010/main" val="2046143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Aharoni" pitchFamily="2" charset="-79"/>
                <a:cs typeface="B Mitra" panose="00000400000000000000" pitchFamily="2" charset="-78"/>
              </a:rPr>
              <a:t>سل</a:t>
            </a:r>
          </a:p>
        </p:txBody>
      </p:sp>
      <p:sp>
        <p:nvSpPr>
          <p:cNvPr id="3" name="Content Placeholder 2"/>
          <p:cNvSpPr>
            <a:spLocks noGrp="1"/>
          </p:cNvSpPr>
          <p:nvPr>
            <p:ph idx="1"/>
          </p:nvPr>
        </p:nvSpPr>
        <p:spPr/>
        <p:txBody>
          <a:bodyPr>
            <a:noAutofit/>
          </a:bodyPr>
          <a:lstStyle/>
          <a:p>
            <a:pPr lvl="1" algn="just"/>
            <a:r>
              <a:rPr lang="fa-IR" sz="3200" dirty="0">
                <a:cs typeface="B Mitra" panose="00000400000000000000" pitchFamily="2" charset="-78"/>
              </a:rPr>
              <a:t>زنان مبتلا به سل ریوی فعال نباید شیرخوار خود را تا وقتی که حداقل به مدت 2هفته با نظر پزشک معالج با آنتی بیوتیک مناسب تحت درمان قرار گیرند خودشان شیر بدهند.پس از مصرف 2هفته سرایت بیماری از بین می رود ومادر می تواند مستقیم به نوزاد خود شیر دهد.</a:t>
            </a:r>
          </a:p>
        </p:txBody>
      </p:sp>
    </p:spTree>
    <p:extLst>
      <p:ext uri="{BB962C8B-B14F-4D97-AF65-F5344CB8AC3E}">
        <p14:creationId xmlns:p14="http://schemas.microsoft.com/office/powerpoint/2010/main" val="275577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728711"/>
            <a:ext cx="10572000" cy="2971051"/>
          </a:xfrm>
        </p:spPr>
        <p:txBody>
          <a:bodyPr>
            <a:normAutofit/>
          </a:bodyPr>
          <a:lstStyle/>
          <a:p>
            <a:pPr algn="ctr"/>
            <a:r>
              <a:rPr lang="fa-IR" sz="4800" dirty="0" smtClean="0">
                <a:cs typeface="B Mitra" panose="00000400000000000000" pitchFamily="2" charset="-78"/>
              </a:rPr>
              <a:t> </a:t>
            </a:r>
            <a:r>
              <a:rPr lang="fa-IR" sz="4800" b="1" i="1" dirty="0" smtClean="0">
                <a:cs typeface="B Mitra" panose="00000400000000000000" pitchFamily="2" charset="-78"/>
              </a:rPr>
              <a:t>در صورت وجود ضایعه سلی فعال در پستان تا زمانی که ضایعه بطور کامل بهبود نیافته</a:t>
            </a:r>
            <a:endParaRPr lang="fa-IR" sz="4800" b="1" i="1" dirty="0">
              <a:cs typeface="B Mitra" panose="00000400000000000000" pitchFamily="2" charset="-78"/>
            </a:endParaRPr>
          </a:p>
        </p:txBody>
      </p:sp>
      <p:sp>
        <p:nvSpPr>
          <p:cNvPr id="3" name="Subtitle 2"/>
          <p:cNvSpPr>
            <a:spLocks noGrp="1"/>
          </p:cNvSpPr>
          <p:nvPr>
            <p:ph type="subTitle" idx="1"/>
          </p:nvPr>
        </p:nvSpPr>
        <p:spPr/>
        <p:txBody>
          <a:bodyPr>
            <a:noAutofit/>
          </a:bodyPr>
          <a:lstStyle/>
          <a:p>
            <a:pPr algn="ctr"/>
            <a:r>
              <a:rPr lang="fa-IR" sz="4000" dirty="0">
                <a:cs typeface="B Mitra" panose="00000400000000000000" pitchFamily="2" charset="-78"/>
              </a:rPr>
              <a:t>باید شیر را دوشیده و دور ریخت.</a:t>
            </a:r>
          </a:p>
        </p:txBody>
      </p:sp>
    </p:spTree>
    <p:extLst>
      <p:ext uri="{BB962C8B-B14F-4D97-AF65-F5344CB8AC3E}">
        <p14:creationId xmlns:p14="http://schemas.microsoft.com/office/powerpoint/2010/main" val="247670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Aharoni" pitchFamily="2" charset="-79"/>
                <a:cs typeface="B Mitra" panose="00000400000000000000" pitchFamily="2" charset="-78"/>
              </a:rPr>
              <a:t>هپاتیت </a:t>
            </a:r>
            <a:r>
              <a:rPr lang="en-US" dirty="0">
                <a:latin typeface="Aharoni" pitchFamily="2" charset="-79"/>
                <a:cs typeface="B Mitra" panose="00000400000000000000" pitchFamily="2" charset="-78"/>
              </a:rPr>
              <a:t>A</a:t>
            </a:r>
            <a:r>
              <a:rPr lang="fa-IR" dirty="0">
                <a:latin typeface="Aharoni" pitchFamily="2" charset="-79"/>
                <a:cs typeface="B Mitra" panose="00000400000000000000" pitchFamily="2" charset="-78"/>
              </a:rPr>
              <a:t>یا</a:t>
            </a:r>
            <a:r>
              <a:rPr lang="en-US" dirty="0">
                <a:latin typeface="Aharoni" pitchFamily="2" charset="-79"/>
                <a:cs typeface="B Mitra" panose="00000400000000000000" pitchFamily="2" charset="-78"/>
              </a:rPr>
              <a:t>B</a:t>
            </a:r>
            <a:endParaRPr lang="fa-IR" dirty="0">
              <a:latin typeface="Aharoni" pitchFamily="2" charset="-79"/>
              <a:cs typeface="B Mitra"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طی 12ساعت اول تولد ایمنوگلوبولین هپاتیت </a:t>
            </a:r>
            <a:r>
              <a:rPr lang="en-US" sz="3200" dirty="0">
                <a:cs typeface="B Mitra" panose="00000400000000000000" pitchFamily="2" charset="-78"/>
              </a:rPr>
              <a:t>A</a:t>
            </a:r>
            <a:r>
              <a:rPr lang="fa-IR" sz="3200" dirty="0">
                <a:cs typeface="B Mitra" panose="00000400000000000000" pitchFamily="2" charset="-78"/>
              </a:rPr>
              <a:t>یا</a:t>
            </a:r>
            <a:r>
              <a:rPr lang="en-US" sz="3200" dirty="0">
                <a:cs typeface="B Mitra" panose="00000400000000000000" pitchFamily="2" charset="-78"/>
              </a:rPr>
              <a:t>B </a:t>
            </a:r>
            <a:r>
              <a:rPr lang="fa-IR" sz="3200" dirty="0">
                <a:cs typeface="B Mitra" panose="00000400000000000000" pitchFamily="2" charset="-78"/>
              </a:rPr>
              <a:t>تزریق و نوزاد را علیه هپاتیت </a:t>
            </a:r>
            <a:r>
              <a:rPr lang="en-US" sz="3200" dirty="0">
                <a:cs typeface="B Mitra" panose="00000400000000000000" pitchFamily="2" charset="-78"/>
              </a:rPr>
              <a:t>A</a:t>
            </a:r>
            <a:r>
              <a:rPr lang="fa-IR" sz="3200" dirty="0">
                <a:cs typeface="B Mitra" panose="00000400000000000000" pitchFamily="2" charset="-78"/>
              </a:rPr>
              <a:t>یا</a:t>
            </a:r>
            <a:r>
              <a:rPr lang="en-US" sz="3200" dirty="0">
                <a:cs typeface="B Mitra" panose="00000400000000000000" pitchFamily="2" charset="-78"/>
              </a:rPr>
              <a:t>B</a:t>
            </a:r>
            <a:r>
              <a:rPr lang="fa-IR" sz="3200" dirty="0">
                <a:cs typeface="B Mitra" panose="00000400000000000000" pitchFamily="2" charset="-78"/>
              </a:rPr>
              <a:t>واکسینه کرده و3دوز واکسن را در طی 6ماه دریافت کند.</a:t>
            </a:r>
          </a:p>
        </p:txBody>
      </p:sp>
    </p:spTree>
    <p:extLst>
      <p:ext uri="{BB962C8B-B14F-4D97-AF65-F5344CB8AC3E}">
        <p14:creationId xmlns:p14="http://schemas.microsoft.com/office/powerpoint/2010/main" val="4096591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Aharoni" pitchFamily="2" charset="-79"/>
                <a:cs typeface="B Mitra" panose="00000400000000000000" pitchFamily="2" charset="-78"/>
              </a:rPr>
              <a:t>هپاتیت</a:t>
            </a:r>
            <a:r>
              <a:rPr lang="en-US" dirty="0">
                <a:latin typeface="Aharoni" pitchFamily="2" charset="-79"/>
                <a:cs typeface="B Mitra" panose="00000400000000000000" pitchFamily="2" charset="-78"/>
              </a:rPr>
              <a:t>C</a:t>
            </a:r>
            <a:endParaRPr lang="fa-IR" dirty="0">
              <a:latin typeface="Aharoni" pitchFamily="2" charset="-79"/>
              <a:cs typeface="B Mitra" panose="00000400000000000000" pitchFamily="2" charset="-78"/>
            </a:endParaRPr>
          </a:p>
        </p:txBody>
      </p:sp>
      <p:sp>
        <p:nvSpPr>
          <p:cNvPr id="3" name="Content Placeholder 2"/>
          <p:cNvSpPr>
            <a:spLocks noGrp="1"/>
          </p:cNvSpPr>
          <p:nvPr>
            <p:ph idx="1"/>
          </p:nvPr>
        </p:nvSpPr>
        <p:spPr/>
        <p:txBody>
          <a:bodyPr>
            <a:normAutofit/>
          </a:bodyPr>
          <a:lstStyle/>
          <a:p>
            <a:pPr lvl="1" algn="just"/>
            <a:r>
              <a:rPr lang="fa-IR" sz="3200" dirty="0">
                <a:latin typeface="Aharoni" pitchFamily="2" charset="-79"/>
                <a:cs typeface="B Mitra" panose="00000400000000000000" pitchFamily="2" charset="-78"/>
              </a:rPr>
              <a:t>ابتلا مادر به هپاتیت </a:t>
            </a:r>
            <a:r>
              <a:rPr lang="en-US" sz="3200" dirty="0">
                <a:latin typeface="Aharoni" pitchFamily="2" charset="-79"/>
                <a:cs typeface="B Mitra" panose="00000400000000000000" pitchFamily="2" charset="-78"/>
              </a:rPr>
              <a:t>C</a:t>
            </a:r>
            <a:r>
              <a:rPr lang="fa-IR" sz="3200" dirty="0">
                <a:latin typeface="Aharoni" pitchFamily="2" charset="-79"/>
                <a:cs typeface="B Mitra" panose="00000400000000000000" pitchFamily="2" charset="-78"/>
              </a:rPr>
              <a:t>منعی برای شیردهی وی نیست.</a:t>
            </a:r>
          </a:p>
        </p:txBody>
      </p:sp>
    </p:spTree>
    <p:extLst>
      <p:ext uri="{BB962C8B-B14F-4D97-AF65-F5344CB8AC3E}">
        <p14:creationId xmlns:p14="http://schemas.microsoft.com/office/powerpoint/2010/main" val="1812273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Aharoni" pitchFamily="2" charset="-79"/>
                <a:cs typeface="B Mitra" panose="00000400000000000000" pitchFamily="2" charset="-78"/>
              </a:rPr>
              <a:t>آبله مرغان</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عفونت مادرزادی یا نوزادی می تواند کشنده باشد.اگر ضایعات روی پستان مادر وجود ندارد بلافاصله پس از دریافت ایمنوگلوبولین توسط نوزاد شیر دوشیده شده را به وی بدهید.</a:t>
            </a:r>
          </a:p>
        </p:txBody>
      </p:sp>
    </p:spTree>
    <p:extLst>
      <p:ext uri="{BB962C8B-B14F-4D97-AF65-F5344CB8AC3E}">
        <p14:creationId xmlns:p14="http://schemas.microsoft.com/office/powerpoint/2010/main" val="389848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Bernard MT Condensed" pitchFamily="18" charset="0"/>
                <a:cs typeface="B Mitra" panose="00000400000000000000" pitchFamily="2" charset="-78"/>
              </a:rPr>
              <a:t>توجه:</a:t>
            </a:r>
          </a:p>
        </p:txBody>
      </p:sp>
      <p:sp>
        <p:nvSpPr>
          <p:cNvPr id="3" name="Content Placeholder 2"/>
          <p:cNvSpPr>
            <a:spLocks noGrp="1"/>
          </p:cNvSpPr>
          <p:nvPr>
            <p:ph idx="1"/>
          </p:nvPr>
        </p:nvSpPr>
        <p:spPr/>
        <p:txBody>
          <a:bodyPr>
            <a:normAutofit/>
          </a:bodyPr>
          <a:lstStyle/>
          <a:p>
            <a:pPr algn="just"/>
            <a:r>
              <a:rPr lang="fa-IR" sz="3200" dirty="0">
                <a:latin typeface="Arial Unicode MS" pitchFamily="34" charset="-128"/>
                <a:ea typeface="Arial Unicode MS" pitchFamily="34" charset="-128"/>
                <a:cs typeface="B Mitra" panose="00000400000000000000" pitchFamily="2" charset="-78"/>
              </a:rPr>
              <a:t>نیازی به توقف شیردهی نیست بخصوص اگر نوزاد ایمنوگلوبولین را به موقع دریافت کرده باشد</a:t>
            </a:r>
            <a:r>
              <a:rPr lang="fa-IR" sz="3200" dirty="0" smtClean="0">
                <a:latin typeface="Arial Unicode MS" pitchFamily="34" charset="-128"/>
                <a:ea typeface="Arial Unicode MS" pitchFamily="34" charset="-128"/>
                <a:cs typeface="B Mitra" panose="00000400000000000000" pitchFamily="2" charset="-78"/>
              </a:rPr>
              <a:t>.</a:t>
            </a:r>
            <a:endParaRPr lang="fa-IR" sz="3200" dirty="0">
              <a:latin typeface="Arial Unicode MS" pitchFamily="34" charset="-128"/>
              <a:ea typeface="Arial Unicode MS" pitchFamily="34" charset="-128"/>
              <a:cs typeface="B Mitra" panose="00000400000000000000" pitchFamily="2" charset="-78"/>
            </a:endParaRPr>
          </a:p>
        </p:txBody>
      </p:sp>
    </p:spTree>
    <p:extLst>
      <p:ext uri="{BB962C8B-B14F-4D97-AF65-F5344CB8AC3E}">
        <p14:creationId xmlns:p14="http://schemas.microsoft.com/office/powerpoint/2010/main" val="2459206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i="1" dirty="0" smtClean="0">
                <a:cs typeface="B Mitra" panose="00000400000000000000" pitchFamily="2" charset="-78"/>
              </a:rPr>
              <a:t>ویروس هرپس سیمپلکس(تبخال</a:t>
            </a:r>
            <a:r>
              <a:rPr lang="fa-IR" dirty="0" smtClean="0">
                <a:cs typeface="B Mitra" panose="00000400000000000000" pitchFamily="2" charset="-78"/>
              </a:rPr>
              <a:t>)</a:t>
            </a:r>
            <a:endParaRPr lang="fa-IR" dirty="0">
              <a:cs typeface="B Mitra"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عفونت در رحم یا تماس حین زایمان میتواند به یک بیماری کشنده بیانجامد.در صورت نبودن ضایعات هرپس بر روی پستان نوزاد می تواند از پستان مادر تغذیه کند و در صورتی که ضایعه بر روی پستان وجود داشته باشد باید تا زمانی که ضایعه پاک نشده است شیردهی را متوقف کرد.</a:t>
            </a:r>
          </a:p>
        </p:txBody>
      </p:sp>
    </p:spTree>
    <p:extLst>
      <p:ext uri="{BB962C8B-B14F-4D97-AF65-F5344CB8AC3E}">
        <p14:creationId xmlns:p14="http://schemas.microsoft.com/office/powerpoint/2010/main" val="58499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latin typeface="Arial Unicode MS" pitchFamily="34" charset="-128"/>
                <a:ea typeface="Arial Unicode MS" pitchFamily="34" charset="-128"/>
                <a:cs typeface="B Mitra" panose="00000400000000000000" pitchFamily="2" charset="-78"/>
              </a:rPr>
              <a:t>سرخک</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باید نوزاد تا 72ساعت بعد از بثورات از مادر جدا باشد و پس از دریافت ایمنوگلوبولین نوزاد می تواند شیر دوشیده شده مادر را دریافت کند.</a:t>
            </a:r>
          </a:p>
        </p:txBody>
      </p:sp>
    </p:spTree>
    <p:extLst>
      <p:ext uri="{BB962C8B-B14F-4D97-AF65-F5344CB8AC3E}">
        <p14:creationId xmlns:p14="http://schemas.microsoft.com/office/powerpoint/2010/main" val="73535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Mitra" panose="00000400000000000000" pitchFamily="2" charset="-78"/>
              </a:rPr>
              <a:t>داروها</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مصرف اکثر داروها در دوران شیردهی منعی ندارد ولی اگر مورد منع مصرف برای یک داروی خاصی وجود داشته باشد باید تلاش شود که داروی مناسب جایگزین شود.</a:t>
            </a:r>
          </a:p>
        </p:txBody>
      </p:sp>
    </p:spTree>
    <p:extLst>
      <p:ext uri="{BB962C8B-B14F-4D97-AF65-F5344CB8AC3E}">
        <p14:creationId xmlns:p14="http://schemas.microsoft.com/office/powerpoint/2010/main" val="109675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28254" y="333895"/>
            <a:ext cx="10654146" cy="1143000"/>
          </a:xfrm>
        </p:spPr>
        <p:txBody>
          <a:bodyPr>
            <a:noAutofit/>
          </a:bodyPr>
          <a:lstStyle/>
          <a:p>
            <a:pPr marL="484632" algn="ctr">
              <a:defRPr/>
            </a:pPr>
            <a:r>
              <a:rPr lang="fa-IR" dirty="0">
                <a:solidFill>
                  <a:schemeClr val="tx1"/>
                </a:solidFill>
                <a:cs typeface="Yagut" pitchFamily="2" charset="-78"/>
              </a:rPr>
              <a:t>اصول</a:t>
            </a:r>
            <a:r>
              <a:rPr lang="en-US" dirty="0">
                <a:solidFill>
                  <a:schemeClr val="tx1"/>
                </a:solidFill>
                <a:cs typeface="Yagut" pitchFamily="2" charset="-78"/>
              </a:rPr>
              <a:t>International Code of Marketing of Breast Milk Substitutes</a:t>
            </a:r>
          </a:p>
        </p:txBody>
      </p:sp>
      <p:sp>
        <p:nvSpPr>
          <p:cNvPr id="33795" name="Rectangle 3"/>
          <p:cNvSpPr>
            <a:spLocks noGrp="1" noChangeArrowheads="1"/>
          </p:cNvSpPr>
          <p:nvPr>
            <p:ph idx="1"/>
          </p:nvPr>
        </p:nvSpPr>
        <p:spPr>
          <a:xfrm>
            <a:off x="1177636" y="2296103"/>
            <a:ext cx="10404764" cy="4114800"/>
          </a:xfrm>
        </p:spPr>
        <p:txBody>
          <a:bodyPr>
            <a:noAutofit/>
          </a:bodyPr>
          <a:lstStyle/>
          <a:p>
            <a:pPr marL="448056" indent="-384048" algn="just">
              <a:lnSpc>
                <a:spcPct val="80000"/>
              </a:lnSpc>
              <a:spcAft>
                <a:spcPts val="0"/>
              </a:spcAft>
              <a:buFont typeface="Wingdings 2"/>
              <a:buChar char=""/>
              <a:defRPr/>
            </a:pPr>
            <a:r>
              <a:rPr lang="fa-IR" sz="3200" dirty="0">
                <a:cs typeface="B Mitra" panose="00000400000000000000" pitchFamily="2" charset="-78"/>
              </a:rPr>
              <a:t>هيچ گونه تبليغي براي مصرف شير خشك نشود</a:t>
            </a:r>
          </a:p>
          <a:p>
            <a:pPr marL="448056" indent="-384048" algn="just">
              <a:lnSpc>
                <a:spcPct val="150000"/>
              </a:lnSpc>
              <a:spcAft>
                <a:spcPts val="0"/>
              </a:spcAft>
              <a:buFont typeface="Wingdings 2"/>
              <a:buChar char=""/>
              <a:defRPr/>
            </a:pPr>
            <a:endParaRPr lang="fa-IR" sz="3200" dirty="0">
              <a:cs typeface="B Mitra" panose="00000400000000000000" pitchFamily="2" charset="-78"/>
            </a:endParaRPr>
          </a:p>
          <a:p>
            <a:pPr marL="448056" indent="-384048" algn="just">
              <a:lnSpc>
                <a:spcPct val="80000"/>
              </a:lnSpc>
              <a:spcAft>
                <a:spcPts val="0"/>
              </a:spcAft>
              <a:buFont typeface="Wingdings 2"/>
              <a:buChar char=""/>
              <a:defRPr/>
            </a:pPr>
            <a:r>
              <a:rPr lang="fa-IR" sz="3200" dirty="0">
                <a:cs typeface="B Mitra" panose="00000400000000000000" pitchFamily="2" charset="-78"/>
              </a:rPr>
              <a:t>هيچ گونه نمونه مجاني به مادران داده نشود</a:t>
            </a:r>
          </a:p>
          <a:p>
            <a:pPr marL="448056" indent="-384048" algn="just">
              <a:lnSpc>
                <a:spcPct val="80000"/>
              </a:lnSpc>
              <a:spcAft>
                <a:spcPts val="0"/>
              </a:spcAft>
              <a:buFont typeface="Wingdings 2"/>
              <a:buChar char=""/>
              <a:defRPr/>
            </a:pPr>
            <a:endParaRPr lang="fa-IR" sz="3200" dirty="0">
              <a:cs typeface="B Mitra" panose="00000400000000000000" pitchFamily="2" charset="-78"/>
            </a:endParaRPr>
          </a:p>
          <a:p>
            <a:pPr marL="448056" indent="-384048" algn="just">
              <a:lnSpc>
                <a:spcPct val="155000"/>
              </a:lnSpc>
              <a:spcAft>
                <a:spcPts val="0"/>
              </a:spcAft>
              <a:buFont typeface="Wingdings 2"/>
              <a:buChar char=""/>
              <a:defRPr/>
            </a:pPr>
            <a:r>
              <a:rPr lang="fa-IR" sz="3200" dirty="0">
                <a:cs typeface="B Mitra" panose="00000400000000000000" pitchFamily="2" charset="-78"/>
              </a:rPr>
              <a:t>هيچ گونه تبليغي درباره تغذيه مصنوعي در مراكز بهداشتي- درماني صورت نگيرد و هيچ شير خشكي به آن مراكز هديه داده نشود</a:t>
            </a:r>
          </a:p>
          <a:p>
            <a:pPr marL="448056" indent="-384048" algn="just">
              <a:lnSpc>
                <a:spcPct val="80000"/>
              </a:lnSpc>
              <a:spcAft>
                <a:spcPts val="0"/>
              </a:spcAft>
              <a:buFont typeface="Wingdings 2"/>
              <a:buChar char=""/>
              <a:defRPr/>
            </a:pPr>
            <a:endParaRPr lang="fa-IR" sz="3200" dirty="0">
              <a:cs typeface="B Mitra" panose="00000400000000000000" pitchFamily="2" charset="-78"/>
            </a:endParaRPr>
          </a:p>
          <a:p>
            <a:pPr marL="448056" indent="-384048" algn="just">
              <a:lnSpc>
                <a:spcPct val="80000"/>
              </a:lnSpc>
              <a:spcAft>
                <a:spcPts val="0"/>
              </a:spcAft>
              <a:buFont typeface="Wingdings 2"/>
              <a:buChar char=""/>
              <a:defRPr/>
            </a:pPr>
            <a:r>
              <a:rPr lang="fa-IR" sz="3200" dirty="0">
                <a:cs typeface="B Mitra" panose="00000400000000000000" pitchFamily="2" charset="-78"/>
              </a:rPr>
              <a:t>فقط اطلاعات علمي در اختيار كاركنان قرار گيرد</a:t>
            </a:r>
            <a:endParaRPr lang="en-US" sz="3200" dirty="0">
              <a:cs typeface="B Mitra" panose="00000400000000000000" pitchFamily="2" charset="-78"/>
            </a:endParaRPr>
          </a:p>
        </p:txBody>
      </p:sp>
    </p:spTree>
    <p:extLst>
      <p:ext uri="{BB962C8B-B14F-4D97-AF65-F5344CB8AC3E}">
        <p14:creationId xmlns:p14="http://schemas.microsoft.com/office/powerpoint/2010/main" val="526965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cs typeface="B Mitra" panose="00000400000000000000" pitchFamily="2" charset="-78"/>
              </a:rPr>
              <a:t>داروهای منع مصرف در شیردهی</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متوترکسات – بروموکریپتین – داروهای ضد سرطان – کوکائین – هروئین – داروهای محرک و مخدر – لیتیوم – متی مازول – ید رادیواکتیو (باعث کم کاری تیروئید می شود. شیر مادر 7_14 روز قطع می شود.) سیکلوفسفامید – سیکلوسپورین.</a:t>
            </a:r>
          </a:p>
          <a:p>
            <a:pPr algn="just"/>
            <a:r>
              <a:rPr lang="fa-IR" sz="3200" dirty="0">
                <a:cs typeface="B Mitra" panose="00000400000000000000" pitchFamily="2" charset="-78"/>
              </a:rPr>
              <a:t> نکته: مادر باید در طول مدت مصرف ، مرتبا شیر خود را دوشیده و دور بریزد. تا ترشح شیر ادامه یابد و پس از قطع دارو بتواند به شیردهی ادامه دهد.</a:t>
            </a:r>
          </a:p>
          <a:p>
            <a:endParaRPr lang="fa-IR" dirty="0"/>
          </a:p>
        </p:txBody>
      </p:sp>
    </p:spTree>
    <p:extLst>
      <p:ext uri="{BB962C8B-B14F-4D97-AF65-F5344CB8AC3E}">
        <p14:creationId xmlns:p14="http://schemas.microsoft.com/office/powerpoint/2010/main" val="387917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Mitra" panose="00000400000000000000" pitchFamily="2" charset="-78"/>
              </a:rPr>
              <a:t>مصرف مواد مخدر</a:t>
            </a:r>
            <a:endParaRPr lang="fa-IR" b="1" dirty="0">
              <a:cs typeface="B Mitra"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مادران مصرف کننده مواد مخدر خوراکی نیاز به مشاوره داشته و نباید تا وقتی که اثرات داروی مخدر از بدنشان خارج نشده اقدام به شیردهی نمایند.</a:t>
            </a:r>
          </a:p>
        </p:txBody>
      </p:sp>
    </p:spTree>
    <p:extLst>
      <p:ext uri="{BB962C8B-B14F-4D97-AF65-F5344CB8AC3E}">
        <p14:creationId xmlns:p14="http://schemas.microsoft.com/office/powerpoint/2010/main" val="350563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Mitra" panose="00000400000000000000" pitchFamily="2" charset="-78"/>
              </a:rPr>
              <a:t>الکل</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به مادران باید توصیه شود که مصرف الکل خود را در طی دوران شیردهی کاهش داده و محدود نمایند.زیرا الکل پس از مصرف توسط مادر با غلظت زیاد در شیر وی ترشح می شود.</a:t>
            </a:r>
          </a:p>
        </p:txBody>
      </p:sp>
    </p:spTree>
    <p:extLst>
      <p:ext uri="{BB962C8B-B14F-4D97-AF65-F5344CB8AC3E}">
        <p14:creationId xmlns:p14="http://schemas.microsoft.com/office/powerpoint/2010/main" val="188382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Mitra" panose="00000400000000000000" pitchFamily="2" charset="-78"/>
              </a:rPr>
              <a:t>مصرف دخانیات</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مادران باید از مصرف سیگار در طی دوران شیردهی پرهیز نمایند.اما اگر اصرار به کشیدن سیگار داشته باشند شیردهی باید ادامه یابد.</a:t>
            </a:r>
          </a:p>
        </p:txBody>
      </p:sp>
    </p:spTree>
    <p:extLst>
      <p:ext uri="{BB962C8B-B14F-4D97-AF65-F5344CB8AC3E}">
        <p14:creationId xmlns:p14="http://schemas.microsoft.com/office/powerpoint/2010/main" val="1624766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Mitra" panose="00000400000000000000" pitchFamily="2" charset="-78"/>
              </a:rPr>
              <a:t>3</a:t>
            </a:r>
            <a:r>
              <a:rPr lang="fa-IR" b="1" i="1" dirty="0" smtClean="0">
                <a:cs typeface="B Mitra" panose="00000400000000000000" pitchFamily="2" charset="-78"/>
              </a:rPr>
              <a:t>.موارد منع مصرف شیرمادر برای شیرخوار</a:t>
            </a:r>
            <a:endParaRPr lang="fa-IR" b="1" i="1" dirty="0">
              <a:cs typeface="B Mitra"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گالاکتوزمی:شیرخواران مبتلا نمی توانند شیری که محتوی لاکتوز است را هضم کند. </a:t>
            </a:r>
          </a:p>
          <a:p>
            <a:pPr algn="just"/>
            <a:r>
              <a:rPr lang="fa-IR" sz="3200" b="1" i="1" u="sng" dirty="0" smtClean="0">
                <a:effectLst>
                  <a:outerShdw blurRad="38100" dist="38100" dir="2700000" algn="tl">
                    <a:srgbClr val="000000">
                      <a:alpha val="43137"/>
                    </a:srgbClr>
                  </a:outerShdw>
                </a:effectLst>
                <a:cs typeface="B Mitra" panose="00000400000000000000" pitchFamily="2" charset="-78"/>
              </a:rPr>
              <a:t>وقتی این سندرم تشخیص داده شود باید شیرمادر قطع گردد.</a:t>
            </a:r>
            <a:endParaRPr lang="fa-IR" sz="3200" b="1" i="1" u="sng"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58568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Mitra" panose="00000400000000000000" pitchFamily="2" charset="-78"/>
              </a:rPr>
              <a:t>فنیل کتونوری(</a:t>
            </a:r>
            <a:r>
              <a:rPr lang="en-US" dirty="0" smtClean="0">
                <a:cs typeface="B Mitra" panose="00000400000000000000" pitchFamily="2" charset="-78"/>
              </a:rPr>
              <a:t>PKU</a:t>
            </a:r>
            <a:r>
              <a:rPr lang="fa-IR" dirty="0" smtClean="0">
                <a:cs typeface="B Mitra" panose="00000400000000000000" pitchFamily="2" charset="-78"/>
              </a:rPr>
              <a:t>)</a:t>
            </a:r>
            <a:endParaRPr lang="fa-IR" dirty="0">
              <a:cs typeface="B Mitra" panose="00000400000000000000" pitchFamily="2" charset="-78"/>
            </a:endParaRP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این نوزادان معمولا با شیر خشک فاقد فنیل آلانین تغذیه می شوند.البته چون فنیل آلانین شیرمادر از شیرخشک های موجود کمتر است لذا</a:t>
            </a:r>
            <a:r>
              <a:rPr lang="fa-IR" sz="3200" dirty="0" smtClean="0">
                <a:cs typeface="B Mitra" panose="00000400000000000000" pitchFamily="2" charset="-78"/>
              </a:rPr>
              <a:t>:</a:t>
            </a:r>
          </a:p>
          <a:p>
            <a:pPr algn="just"/>
            <a:r>
              <a:rPr lang="fa-IR" sz="3200" b="1" i="1" u="sng" dirty="0" smtClean="0">
                <a:effectLst>
                  <a:outerShdw blurRad="38100" dist="38100" dir="2700000" algn="tl">
                    <a:srgbClr val="000000">
                      <a:alpha val="43137"/>
                    </a:srgbClr>
                  </a:outerShdw>
                </a:effectLst>
                <a:cs typeface="B Mitra" panose="00000400000000000000" pitchFamily="2" charset="-78"/>
              </a:rPr>
              <a:t>ممکن است این شیرخواران را بطور نسبی یا کامل با شیر مادر تغذیه کرد.</a:t>
            </a:r>
            <a:endParaRPr lang="fa-IR" sz="3200" b="1" i="1" u="sng" dirty="0">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946756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Mitra" panose="00000400000000000000" pitchFamily="2" charset="-78"/>
              </a:rPr>
              <a:t>مشکلات جسمی کودک</a:t>
            </a:r>
          </a:p>
        </p:txBody>
      </p:sp>
      <p:sp>
        <p:nvSpPr>
          <p:cNvPr id="3" name="Content Placeholder 2"/>
          <p:cNvSpPr>
            <a:spLocks noGrp="1"/>
          </p:cNvSpPr>
          <p:nvPr>
            <p:ph idx="1"/>
          </p:nvPr>
        </p:nvSpPr>
        <p:spPr/>
        <p:txBody>
          <a:bodyPr>
            <a:normAutofit/>
          </a:bodyPr>
          <a:lstStyle/>
          <a:p>
            <a:pPr algn="just"/>
            <a:r>
              <a:rPr lang="fa-IR" sz="3200" dirty="0">
                <a:cs typeface="B Mitra" panose="00000400000000000000" pitchFamily="2" charset="-78"/>
              </a:rPr>
              <a:t>برای اینکه کودک تغذیه موفقی با شیرمادر داشته باشد باید بتواند مقدار کافی از پستان مادر را به دهان بگیرد و هماهنگی موثر بین مکیدن –بلعیدن ونفس کشیدن ایجاد کند</a:t>
            </a:r>
            <a:r>
              <a:rPr lang="fa-IR" sz="3200" dirty="0" smtClean="0">
                <a:cs typeface="B Mitra" panose="00000400000000000000" pitchFamily="2" charset="-78"/>
              </a:rPr>
              <a:t>.</a:t>
            </a:r>
            <a:endParaRPr lang="fa-IR" sz="3200" dirty="0">
              <a:cs typeface="B Mitra" panose="00000400000000000000" pitchFamily="2" charset="-78"/>
            </a:endParaRPr>
          </a:p>
        </p:txBody>
      </p:sp>
    </p:spTree>
    <p:extLst>
      <p:ext uri="{BB962C8B-B14F-4D97-AF65-F5344CB8AC3E}">
        <p14:creationId xmlns:p14="http://schemas.microsoft.com/office/powerpoint/2010/main" val="312249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dirty="0" smtClean="0">
                <a:cs typeface="B Mitra" panose="00000400000000000000" pitchFamily="2" charset="-78"/>
              </a:rPr>
              <a:t>مواردی که تغذیه با شیرمادر مطلقا ممنوع است</a:t>
            </a:r>
            <a:endParaRPr lang="fa-IR" dirty="0">
              <a:cs typeface="B Mitra" panose="00000400000000000000" pitchFamily="2" charset="-78"/>
            </a:endParaRPr>
          </a:p>
        </p:txBody>
      </p:sp>
      <p:sp>
        <p:nvSpPr>
          <p:cNvPr id="3" name="Content Placeholder 2"/>
          <p:cNvSpPr>
            <a:spLocks noGrp="1"/>
          </p:cNvSpPr>
          <p:nvPr>
            <p:ph idx="1"/>
          </p:nvPr>
        </p:nvSpPr>
        <p:spPr/>
        <p:txBody>
          <a:bodyPr>
            <a:noAutofit/>
          </a:bodyPr>
          <a:lstStyle/>
          <a:p>
            <a:pPr marL="514350" indent="-514350" algn="just">
              <a:buFont typeface="+mj-lt"/>
              <a:buAutoNum type="arabicPeriod"/>
            </a:pPr>
            <a:r>
              <a:rPr lang="fa-IR" sz="3200" dirty="0" smtClean="0">
                <a:cs typeface="B Mitra" panose="00000400000000000000" pitchFamily="2" charset="-78"/>
              </a:rPr>
              <a:t>سل درمان نشده </a:t>
            </a:r>
          </a:p>
          <a:p>
            <a:pPr marL="514350" indent="-514350" algn="just">
              <a:buFont typeface="+mj-lt"/>
              <a:buAutoNum type="arabicPeriod"/>
            </a:pPr>
            <a:r>
              <a:rPr lang="fa-IR" sz="3200" dirty="0" smtClean="0">
                <a:cs typeface="B Mitra" panose="00000400000000000000" pitchFamily="2" charset="-78"/>
              </a:rPr>
              <a:t>ایدز</a:t>
            </a:r>
          </a:p>
          <a:p>
            <a:pPr marL="514350" indent="-514350" algn="just">
              <a:buFont typeface="+mj-lt"/>
              <a:buAutoNum type="arabicPeriod"/>
            </a:pPr>
            <a:r>
              <a:rPr lang="fa-IR" sz="3200" dirty="0" smtClean="0">
                <a:cs typeface="B Mitra" panose="00000400000000000000" pitchFamily="2" charset="-78"/>
              </a:rPr>
              <a:t>سرطان</a:t>
            </a:r>
          </a:p>
          <a:p>
            <a:pPr marL="514350" indent="-514350" algn="just">
              <a:buFont typeface="+mj-lt"/>
              <a:buAutoNum type="arabicPeriod"/>
            </a:pPr>
            <a:r>
              <a:rPr lang="fa-IR" sz="3200" dirty="0" smtClean="0">
                <a:cs typeface="B Mitra" panose="00000400000000000000" pitchFamily="2" charset="-78"/>
              </a:rPr>
              <a:t>گالاکتوزمی</a:t>
            </a:r>
          </a:p>
          <a:p>
            <a:pPr marL="514350" indent="-514350" algn="just">
              <a:buFont typeface="+mj-lt"/>
              <a:buAutoNum type="arabicPeriod"/>
            </a:pPr>
            <a:r>
              <a:rPr lang="fa-IR" sz="3200" dirty="0" smtClean="0">
                <a:cs typeface="B Mitra" panose="00000400000000000000" pitchFamily="2" charset="-78"/>
              </a:rPr>
              <a:t>ضایعات تبخالی روی پستان</a:t>
            </a:r>
          </a:p>
          <a:p>
            <a:pPr marL="514350" indent="-514350" algn="just">
              <a:buFont typeface="+mj-lt"/>
              <a:buAutoNum type="arabicPeriod"/>
            </a:pPr>
            <a:r>
              <a:rPr lang="fa-IR" sz="3200" dirty="0" smtClean="0">
                <a:cs typeface="B Mitra" panose="00000400000000000000" pitchFamily="2" charset="-78"/>
              </a:rPr>
              <a:t>مصرف بعضی از داروها</a:t>
            </a:r>
            <a:endParaRPr lang="fa-IR" sz="3200" dirty="0">
              <a:cs typeface="B Mitra" panose="00000400000000000000" pitchFamily="2" charset="-78"/>
            </a:endParaRPr>
          </a:p>
        </p:txBody>
      </p:sp>
    </p:spTree>
    <p:extLst>
      <p:ext uri="{BB962C8B-B14F-4D97-AF65-F5344CB8AC3E}">
        <p14:creationId xmlns:p14="http://schemas.microsoft.com/office/powerpoint/2010/main" val="3899580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منابع:</a:t>
            </a:r>
            <a:endParaRPr lang="en-US" dirty="0"/>
          </a:p>
        </p:txBody>
      </p:sp>
      <p:sp>
        <p:nvSpPr>
          <p:cNvPr id="3" name="Content Placeholder 2"/>
          <p:cNvSpPr>
            <a:spLocks noGrp="1"/>
          </p:cNvSpPr>
          <p:nvPr>
            <p:ph idx="1"/>
          </p:nvPr>
        </p:nvSpPr>
        <p:spPr/>
        <p:txBody>
          <a:bodyPr/>
          <a:lstStyle/>
          <a:p>
            <a:r>
              <a:rPr lang="fa-IR" dirty="0" smtClean="0"/>
              <a:t>مجموعه آموزشی ترویج تغذیه با شیر مادر</a:t>
            </a:r>
          </a:p>
          <a:p>
            <a:pPr>
              <a:buNone/>
            </a:pPr>
            <a:r>
              <a:rPr lang="fa-IR" dirty="0" smtClean="0"/>
              <a:t>تهیه کننده:انجمن ترویج تغذیه با شیر مادر به سفارش معاونت سلامت بهداشت، درمان و آموزش پزشکی و با همکاری صندوق کودکان سازمان ملل متحد در ایران (یونیسف)</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66" y="1029079"/>
            <a:ext cx="10571998" cy="970450"/>
          </a:xfrm>
        </p:spPr>
        <p:txBody>
          <a:bodyPr>
            <a:noAutofit/>
          </a:bodyPr>
          <a:lstStyle/>
          <a:p>
            <a:pPr algn="ctr"/>
            <a:r>
              <a:rPr lang="fa-IR" dirty="0">
                <a:cs typeface="B Mitra" panose="00000400000000000000" pitchFamily="2" charset="-78"/>
              </a:rPr>
              <a:t>خدایا حکمت قدمهایی را که برایم برمیداری برمن آشکار کن تا درهایی را که به سویم میگشایی ندانسته نبندم و درهایی که میبندی به اصرار نگشایم</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83266" y="2131190"/>
            <a:ext cx="4788999" cy="3591749"/>
          </a:xfrm>
        </p:spPr>
      </p:pic>
    </p:spTree>
    <p:extLst>
      <p:ext uri="{BB962C8B-B14F-4D97-AF65-F5344CB8AC3E}">
        <p14:creationId xmlns:p14="http://schemas.microsoft.com/office/powerpoint/2010/main" val="1127040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tx1"/>
                </a:solidFill>
                <a:cs typeface="Yagut" pitchFamily="2" charset="-78"/>
              </a:rPr>
              <a:t>اصول</a:t>
            </a:r>
            <a:r>
              <a:rPr lang="en-US" dirty="0">
                <a:solidFill>
                  <a:schemeClr val="tx1"/>
                </a:solidFill>
                <a:cs typeface="Yagut" pitchFamily="2" charset="-78"/>
              </a:rPr>
              <a:t>International Code of Marketing of Breast Milk Substitutes</a:t>
            </a:r>
            <a:endParaRPr lang="fa-IR" dirty="0"/>
          </a:p>
        </p:txBody>
      </p:sp>
      <p:sp>
        <p:nvSpPr>
          <p:cNvPr id="3" name="Content Placeholder 2"/>
          <p:cNvSpPr>
            <a:spLocks noGrp="1"/>
          </p:cNvSpPr>
          <p:nvPr>
            <p:ph idx="1"/>
          </p:nvPr>
        </p:nvSpPr>
        <p:spPr>
          <a:xfrm>
            <a:off x="904113" y="1805565"/>
            <a:ext cx="10554574" cy="5052435"/>
          </a:xfrm>
        </p:spPr>
        <p:txBody>
          <a:bodyPr>
            <a:normAutofit fontScale="77500" lnSpcReduction="20000"/>
          </a:bodyPr>
          <a:lstStyle/>
          <a:p>
            <a:pPr marL="448056" indent="-384048" algn="just">
              <a:lnSpc>
                <a:spcPct val="80000"/>
              </a:lnSpc>
              <a:spcAft>
                <a:spcPts val="0"/>
              </a:spcAft>
              <a:buFont typeface="Wingdings 2"/>
              <a:buChar char=""/>
              <a:defRPr/>
            </a:pPr>
            <a:endParaRPr lang="fa-IR" sz="4100" dirty="0">
              <a:cs typeface="B Mitra" panose="00000400000000000000" pitchFamily="2" charset="-78"/>
            </a:endParaRPr>
          </a:p>
          <a:p>
            <a:pPr marL="448056" indent="-384048" algn="just">
              <a:lnSpc>
                <a:spcPct val="80000"/>
              </a:lnSpc>
              <a:spcAft>
                <a:spcPts val="0"/>
              </a:spcAft>
              <a:buFont typeface="Wingdings 2"/>
              <a:buChar char=""/>
              <a:defRPr/>
            </a:pPr>
            <a:r>
              <a:rPr lang="fa-IR" sz="4100" dirty="0">
                <a:cs typeface="B Mitra" panose="00000400000000000000" pitchFamily="2" charset="-78"/>
              </a:rPr>
              <a:t>از طرف هيچ شركت توليد يا توزيع كننده اي تماس با مادران برقرار نشود</a:t>
            </a:r>
          </a:p>
          <a:p>
            <a:pPr marL="448056" indent="-384048" algn="just">
              <a:lnSpc>
                <a:spcPct val="80000"/>
              </a:lnSpc>
              <a:spcAft>
                <a:spcPts val="0"/>
              </a:spcAft>
              <a:buFont typeface="Wingdings 2"/>
              <a:buChar char=""/>
              <a:defRPr/>
            </a:pPr>
            <a:endParaRPr lang="fa-IR" sz="4100" dirty="0">
              <a:cs typeface="B Mitra" panose="00000400000000000000" pitchFamily="2" charset="-78"/>
            </a:endParaRPr>
          </a:p>
          <a:p>
            <a:pPr marL="448056" indent="-384048" algn="just">
              <a:lnSpc>
                <a:spcPct val="80000"/>
              </a:lnSpc>
              <a:spcAft>
                <a:spcPts val="0"/>
              </a:spcAft>
              <a:buFont typeface="Wingdings 2"/>
              <a:buChar char=""/>
              <a:defRPr/>
            </a:pPr>
            <a:r>
              <a:rPr lang="fa-IR" sz="4100" dirty="0">
                <a:cs typeface="B Mitra" panose="00000400000000000000" pitchFamily="2" charset="-78"/>
              </a:rPr>
              <a:t>هيچ گونه هديه اي به كاركنان مراكز بهداشتي- درماني داده نشود</a:t>
            </a:r>
          </a:p>
          <a:p>
            <a:pPr marL="274320" indent="-274320" algn="just">
              <a:lnSpc>
                <a:spcPct val="155000"/>
              </a:lnSpc>
              <a:spcAft>
                <a:spcPts val="0"/>
              </a:spcAft>
              <a:buClr>
                <a:schemeClr val="tx1"/>
              </a:buClr>
              <a:buFont typeface="Wingdings 2"/>
              <a:buChar char=""/>
              <a:defRPr/>
            </a:pPr>
            <a:r>
              <a:rPr lang="fa-IR" sz="4100" b="1" dirty="0">
                <a:cs typeface="B Mitra" panose="00000400000000000000" pitchFamily="2" charset="-78"/>
              </a:rPr>
              <a:t>هيچ تصوير، پوستر يا نوشته اي كه تغذيه مصنوعي را تشويق كند در معرض ديد قرار نگيرد ( </a:t>
            </a:r>
            <a:r>
              <a:rPr lang="fa-IR" sz="4100" b="1" i="1" u="sng" dirty="0">
                <a:cs typeface="B Mitra" panose="00000400000000000000" pitchFamily="2" charset="-78"/>
              </a:rPr>
              <a:t>حتي روي جعبه هاي شير و غذا</a:t>
            </a:r>
            <a:r>
              <a:rPr lang="fa-IR" sz="4100" b="1" dirty="0">
                <a:cs typeface="B Mitra" panose="00000400000000000000" pitchFamily="2" charset="-78"/>
              </a:rPr>
              <a:t> )</a:t>
            </a:r>
          </a:p>
          <a:p>
            <a:pPr marL="274320" indent="-274320" algn="just">
              <a:lnSpc>
                <a:spcPct val="90000"/>
              </a:lnSpc>
              <a:spcAft>
                <a:spcPts val="0"/>
              </a:spcAft>
              <a:buClr>
                <a:schemeClr val="tx1"/>
              </a:buClr>
              <a:buFont typeface="Wingdings 2"/>
              <a:buChar char=""/>
              <a:defRPr/>
            </a:pPr>
            <a:endParaRPr lang="fa-IR" sz="4100" b="1" dirty="0">
              <a:cs typeface="B Mitra" panose="00000400000000000000" pitchFamily="2" charset="-78"/>
            </a:endParaRPr>
          </a:p>
          <a:p>
            <a:pPr marL="274320" indent="-274320" algn="just">
              <a:lnSpc>
                <a:spcPct val="155000"/>
              </a:lnSpc>
              <a:spcAft>
                <a:spcPts val="0"/>
              </a:spcAft>
              <a:buClr>
                <a:schemeClr val="tx1"/>
              </a:buClr>
              <a:buFont typeface="Wingdings 2"/>
              <a:buChar char=""/>
              <a:defRPr/>
            </a:pPr>
            <a:r>
              <a:rPr lang="fa-IR" sz="4100" b="1" dirty="0">
                <a:cs typeface="B Mitra" panose="00000400000000000000" pitchFamily="2" charset="-78"/>
              </a:rPr>
              <a:t>برچسب روي قوطي هاي شير داراي مزاياي تغذيه با شير مادر و معايب تغذيه مصنوعي باشد</a:t>
            </a:r>
          </a:p>
          <a:p>
            <a:endParaRPr lang="fa-IR" dirty="0"/>
          </a:p>
        </p:txBody>
      </p:sp>
    </p:spTree>
    <p:extLst>
      <p:ext uri="{BB962C8B-B14F-4D97-AF65-F5344CB8AC3E}">
        <p14:creationId xmlns:p14="http://schemas.microsoft.com/office/powerpoint/2010/main" val="1883404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86691" y="278476"/>
            <a:ext cx="10751128" cy="1143000"/>
          </a:xfrm>
        </p:spPr>
        <p:txBody>
          <a:bodyPr>
            <a:noAutofit/>
          </a:bodyPr>
          <a:lstStyle/>
          <a:p>
            <a:pPr marL="484632" algn="ctr">
              <a:defRPr/>
            </a:pPr>
            <a:r>
              <a:rPr lang="fa-IR" dirty="0">
                <a:solidFill>
                  <a:schemeClr val="tx1"/>
                </a:solidFill>
                <a:cs typeface="Yagut" pitchFamily="2" charset="-78"/>
              </a:rPr>
              <a:t>اصول</a:t>
            </a:r>
            <a:r>
              <a:rPr lang="en-US" dirty="0">
                <a:solidFill>
                  <a:schemeClr val="tx1"/>
                </a:solidFill>
                <a:cs typeface="Yagut" pitchFamily="2" charset="-78"/>
              </a:rPr>
              <a:t>International Code of Marketing of Breast Milk Substitutes</a:t>
            </a:r>
          </a:p>
        </p:txBody>
      </p:sp>
      <p:sp>
        <p:nvSpPr>
          <p:cNvPr id="23555" name="Rectangle 3"/>
          <p:cNvSpPr>
            <a:spLocks noGrp="1" noChangeArrowheads="1"/>
          </p:cNvSpPr>
          <p:nvPr>
            <p:ph idx="1"/>
          </p:nvPr>
        </p:nvSpPr>
        <p:spPr>
          <a:xfrm>
            <a:off x="2208214" y="1844675"/>
            <a:ext cx="9194077" cy="4114800"/>
          </a:xfrm>
        </p:spPr>
        <p:txBody>
          <a:bodyPr>
            <a:normAutofit/>
          </a:bodyPr>
          <a:lstStyle/>
          <a:p>
            <a:pPr marL="274320" indent="-274320">
              <a:lnSpc>
                <a:spcPct val="90000"/>
              </a:lnSpc>
              <a:spcAft>
                <a:spcPts val="0"/>
              </a:spcAft>
              <a:buClr>
                <a:schemeClr val="tx1"/>
              </a:buClr>
              <a:buFont typeface="Wingdings 2"/>
              <a:buChar char=""/>
              <a:defRPr/>
            </a:pPr>
            <a:endParaRPr lang="fa-IR" sz="2000" b="1" dirty="0">
              <a:cs typeface="B Yagut" pitchFamily="2" charset="-78"/>
            </a:endParaRPr>
          </a:p>
          <a:p>
            <a:pPr marL="274320" indent="-274320" algn="just">
              <a:lnSpc>
                <a:spcPct val="90000"/>
              </a:lnSpc>
              <a:spcAft>
                <a:spcPts val="0"/>
              </a:spcAft>
              <a:buClr>
                <a:schemeClr val="tx1"/>
              </a:buClr>
              <a:buFont typeface="Wingdings 2"/>
              <a:buChar char=""/>
              <a:defRPr/>
            </a:pPr>
            <a:r>
              <a:rPr lang="fa-IR" sz="3200" dirty="0">
                <a:cs typeface="B Mitra" panose="00000400000000000000" pitchFamily="2" charset="-78"/>
              </a:rPr>
              <a:t>محصولات تغليظ شده و خيلي شيرين براي تغذيه شيرخواران توصيه نشوند</a:t>
            </a:r>
          </a:p>
          <a:p>
            <a:pPr marL="274320" indent="-274320" algn="just">
              <a:lnSpc>
                <a:spcPct val="90000"/>
              </a:lnSpc>
              <a:spcAft>
                <a:spcPts val="0"/>
              </a:spcAft>
              <a:buClr>
                <a:schemeClr val="tx1"/>
              </a:buClr>
              <a:buFont typeface="Wingdings 2"/>
              <a:buChar char=""/>
              <a:defRPr/>
            </a:pPr>
            <a:endParaRPr lang="fa-IR" sz="3200" dirty="0">
              <a:cs typeface="B Mitra" panose="00000400000000000000" pitchFamily="2" charset="-78"/>
            </a:endParaRPr>
          </a:p>
          <a:p>
            <a:pPr marL="274320" indent="-274320" algn="just">
              <a:lnSpc>
                <a:spcPct val="155000"/>
              </a:lnSpc>
              <a:spcAft>
                <a:spcPts val="0"/>
              </a:spcAft>
              <a:buClr>
                <a:schemeClr val="tx1"/>
              </a:buClr>
              <a:buFont typeface="Wingdings 2"/>
              <a:buChar char=""/>
              <a:defRPr/>
            </a:pPr>
            <a:r>
              <a:rPr lang="fa-IR" sz="3200" dirty="0">
                <a:cs typeface="B Mitra" panose="00000400000000000000" pitchFamily="2" charset="-78"/>
              </a:rPr>
              <a:t>كليه محصولات تهيه و ارائه شده از كيفيت غذايي بالا برخوردار بوده و به گونه اي تهيه و بسته بندي شوند كه در آب و هواي  كشورهاي مختلف سالم بمانند </a:t>
            </a:r>
          </a:p>
          <a:p>
            <a:pPr marL="274320" indent="-274320">
              <a:lnSpc>
                <a:spcPct val="90000"/>
              </a:lnSpc>
              <a:spcAft>
                <a:spcPts val="0"/>
              </a:spcAft>
              <a:buClr>
                <a:schemeClr val="tx1"/>
              </a:buClr>
              <a:buFont typeface="Wingdings 2"/>
              <a:buChar char=""/>
              <a:defRPr/>
            </a:pPr>
            <a:endParaRPr lang="fa-IR" sz="2000" b="1" dirty="0">
              <a:cs typeface="B Yagut" pitchFamily="2" charset="-78"/>
            </a:endParaRPr>
          </a:p>
          <a:p>
            <a:pPr marL="274320" indent="-274320">
              <a:lnSpc>
                <a:spcPct val="90000"/>
              </a:lnSpc>
              <a:spcAft>
                <a:spcPts val="0"/>
              </a:spcAft>
              <a:buClr>
                <a:schemeClr val="tx1"/>
              </a:buClr>
              <a:buFont typeface="Wingdings 2"/>
              <a:buChar char=""/>
              <a:defRPr/>
            </a:pPr>
            <a:endParaRPr lang="en-US" sz="2000" b="1" dirty="0">
              <a:cs typeface="B Yagut" pitchFamily="2" charset="-78"/>
            </a:endParaRPr>
          </a:p>
        </p:txBody>
      </p:sp>
    </p:spTree>
    <p:extLst>
      <p:ext uri="{BB962C8B-B14F-4D97-AF65-F5344CB8AC3E}">
        <p14:creationId xmlns:p14="http://schemas.microsoft.com/office/powerpoint/2010/main" val="27399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TC103457503[[fn=Quotable]]</Template>
  <TotalTime>560</TotalTime>
  <Words>3300</Words>
  <Application>Microsoft Office PowerPoint</Application>
  <PresentationFormat>Custom</PresentationFormat>
  <Paragraphs>285</Paragraphs>
  <Slides>79</Slides>
  <Notes>5</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Quotable</vt:lpstr>
      <vt:lpstr>PowerPoint Presentation</vt:lpstr>
      <vt:lpstr>پایگاه ترویج تغذیه با شیر مادر</vt:lpstr>
      <vt:lpstr>هدف این دوره آموزشی</vt:lpstr>
      <vt:lpstr>هدف این دوره آموزشی</vt:lpstr>
      <vt:lpstr>چرا تغذیه با شیر مادر اهمیت دارد؟</vt:lpstr>
      <vt:lpstr>تاريخچه فعاليت هاي ترويج تغذيه با شير مادر در جهان  </vt:lpstr>
      <vt:lpstr>اصولInternational Code of Marketing of Breast Milk Substitutes</vt:lpstr>
      <vt:lpstr>اصولInternational Code of Marketing of Breast Milk Substitutes</vt:lpstr>
      <vt:lpstr>اصولInternational Code of Marketing of Breast Milk Substitutes</vt:lpstr>
      <vt:lpstr>- راه اندازي و تكميل بيمارستانهاي دوستداركودك </vt:lpstr>
      <vt:lpstr>بنابراین اگر زایشگاهی بخواهد به عنوان دوستدار کودک شناخته شود بایستی 10 اقدام برای شیردهی موفق را که از توصیه های اصولی بیانیه مشترک و W H O و یونیسف است اجرا نماید. </vt:lpstr>
      <vt:lpstr>دستورالعمل اجرائی ترویج تغذیه با شیر مادر دربخشهای زنان وزایمان وبخش های اطفال اين بيمارستان ها(اقدامات ده گانه):</vt:lpstr>
      <vt:lpstr>PowerPoint Presentation</vt:lpstr>
      <vt:lpstr>PowerPoint Presentation</vt:lpstr>
      <vt:lpstr>مراحل بغل گرفتن و به پستان گذاشتن شیر خوار </vt:lpstr>
      <vt:lpstr>وضعيت صحيح مادر هنگام شيردادن   </vt:lpstr>
      <vt:lpstr>صندلی مناسب جهت شيردهی</vt:lpstr>
      <vt:lpstr>Positioning for breastfeeding</vt:lpstr>
      <vt:lpstr>روش صحیح شیردهی </vt:lpstr>
      <vt:lpstr>روش صحیح شیردهی </vt:lpstr>
      <vt:lpstr>روش صحیح شیردهی </vt:lpstr>
      <vt:lpstr>روش صحیح شیردهی </vt:lpstr>
      <vt:lpstr>نگه داشتن پستان</vt:lpstr>
      <vt:lpstr>DANCER Hand Position</vt:lpstr>
      <vt:lpstr>وضعيت صحيح مكيدن پستان</vt:lpstr>
      <vt:lpstr>What can you see?</vt:lpstr>
      <vt:lpstr>What can you see?</vt:lpstr>
      <vt:lpstr>Good position, good latch</vt:lpstr>
      <vt:lpstr>Wide Open Mouth</vt:lpstr>
      <vt:lpstr>Underarm position) "football" hold)</vt:lpstr>
      <vt:lpstr>PowerPoint Presentation</vt:lpstr>
      <vt:lpstr>Dancer position</vt:lpstr>
      <vt:lpstr>Twins Position</vt:lpstr>
      <vt:lpstr>Syringe method for inverted nipples</vt:lpstr>
      <vt:lpstr>Breastfeeding more than one baby</vt:lpstr>
      <vt:lpstr>شروع تغذیه با شیر مادر</vt:lpstr>
      <vt:lpstr>شروع تغذیه با شیر مادر</vt:lpstr>
      <vt:lpstr>آغوز </vt:lpstr>
      <vt:lpstr>آغوز </vt:lpstr>
      <vt:lpstr>دفعات تغذیه با شیر مادر</vt:lpstr>
      <vt:lpstr>عوامل افزایش شیر مادر</vt:lpstr>
      <vt:lpstr>عوامل افزایش شیر مادر</vt:lpstr>
      <vt:lpstr>مزایای شیردهی برای مادر</vt:lpstr>
      <vt:lpstr>اثر کنتراسپتیو</vt:lpstr>
      <vt:lpstr>منافع اکولوژیک شیر مادر</vt:lpstr>
      <vt:lpstr>منافع مالی برای خانواده و اجتماع</vt:lpstr>
      <vt:lpstr>مزایای شیردهی برای نوزاد</vt:lpstr>
      <vt:lpstr>خواص ایمونولوژیک شیر مادر</vt:lpstr>
      <vt:lpstr>دلایل کافی بودن شیر مادر</vt:lpstr>
      <vt:lpstr>مواردی که شیر مادر دوشیده و ذخیره می شود</vt:lpstr>
      <vt:lpstr>مواردی که شیر مادر دوشیده و ذخیره می شود</vt:lpstr>
      <vt:lpstr>PowerPoint Presentation</vt:lpstr>
      <vt:lpstr>چگونگی تحریک رفلکس اکسی توسین</vt:lpstr>
      <vt:lpstr>چگونگی تحریک رفلکس اکسی توسین</vt:lpstr>
      <vt:lpstr>Helping the Oxytocin Reflex</vt:lpstr>
      <vt:lpstr>ظرف های نگهداری</vt:lpstr>
      <vt:lpstr>روش ذخیره و نگهداری شیر</vt:lpstr>
      <vt:lpstr>فریز کردن</vt:lpstr>
      <vt:lpstr>PowerPoint Presentation</vt:lpstr>
      <vt:lpstr>ایدز</vt:lpstr>
      <vt:lpstr>سل</vt:lpstr>
      <vt:lpstr> در صورت وجود ضایعه سلی فعال در پستان تا زمانی که ضایعه بطور کامل بهبود نیافته</vt:lpstr>
      <vt:lpstr>هپاتیت AیاB</vt:lpstr>
      <vt:lpstr>هپاتیتC</vt:lpstr>
      <vt:lpstr>آبله مرغان</vt:lpstr>
      <vt:lpstr>توجه:</vt:lpstr>
      <vt:lpstr>ویروس هرپس سیمپلکس(تبخال)</vt:lpstr>
      <vt:lpstr>سرخک</vt:lpstr>
      <vt:lpstr>داروها</vt:lpstr>
      <vt:lpstr>داروهای منع مصرف در شیردهی</vt:lpstr>
      <vt:lpstr>مصرف مواد مخدر</vt:lpstr>
      <vt:lpstr>الکل</vt:lpstr>
      <vt:lpstr>مصرف دخانیات</vt:lpstr>
      <vt:lpstr>3.موارد منع مصرف شیرمادر برای شیرخوار</vt:lpstr>
      <vt:lpstr>فنیل کتونوری(PKU)</vt:lpstr>
      <vt:lpstr>مشکلات جسمی کودک</vt:lpstr>
      <vt:lpstr>مواردی که تغذیه با شیرمادر مطلقا ممنوع است</vt:lpstr>
      <vt:lpstr>منابع:</vt:lpstr>
      <vt:lpstr>خدایا حکمت قدمهایی را که برایم برمیداری برمن آشکار کن تا درهایی را که به سویم میگشایی ندانسته نبندم و درهایی که میبندی به اصرار نگشایم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amoozesh</cp:lastModifiedBy>
  <cp:revision>110</cp:revision>
  <dcterms:created xsi:type="dcterms:W3CDTF">2013-07-19T10:26:20Z</dcterms:created>
  <dcterms:modified xsi:type="dcterms:W3CDTF">2004-07-10T06:49:22Z</dcterms:modified>
</cp:coreProperties>
</file>