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301" r:id="rId5"/>
    <p:sldId id="302" r:id="rId6"/>
    <p:sldId id="277" r:id="rId7"/>
    <p:sldId id="295" r:id="rId8"/>
    <p:sldId id="285" r:id="rId9"/>
    <p:sldId id="304" r:id="rId10"/>
    <p:sldId id="282" r:id="rId11"/>
    <p:sldId id="294" r:id="rId12"/>
    <p:sldId id="278" r:id="rId13"/>
    <p:sldId id="279" r:id="rId14"/>
    <p:sldId id="259" r:id="rId15"/>
    <p:sldId id="305" r:id="rId16"/>
    <p:sldId id="306" r:id="rId17"/>
    <p:sldId id="261" r:id="rId18"/>
    <p:sldId id="286" r:id="rId19"/>
    <p:sldId id="262" r:id="rId20"/>
    <p:sldId id="263" r:id="rId21"/>
    <p:sldId id="296" r:id="rId22"/>
    <p:sldId id="287" r:id="rId23"/>
    <p:sldId id="266" r:id="rId24"/>
    <p:sldId id="267" r:id="rId25"/>
    <p:sldId id="288" r:id="rId26"/>
    <p:sldId id="268" r:id="rId27"/>
    <p:sldId id="264" r:id="rId28"/>
    <p:sldId id="289" r:id="rId29"/>
    <p:sldId id="265" r:id="rId30"/>
    <p:sldId id="303" r:id="rId31"/>
    <p:sldId id="307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69" r:id="rId41"/>
    <p:sldId id="300" r:id="rId42"/>
    <p:sldId id="27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8" d="100"/>
          <a:sy n="98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7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6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0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6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4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301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5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7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5BD1-E8E2-4A16-B019-BE54EEE8738D}" type="datetimeFigureOut">
              <a:rPr lang="fa-IR" smtClean="0"/>
              <a:t>07/10/1425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8C593B0-6817-4A38-A18D-BA231353B40F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6B462-A3BF-4D3E-9C1C-34BDD448B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09127"/>
            <a:ext cx="7766936" cy="5318449"/>
          </a:xfrm>
        </p:spPr>
        <p:txBody>
          <a:bodyPr/>
          <a:lstStyle/>
          <a:p>
            <a:r>
              <a:rPr lang="en-US" dirty="0"/>
              <a:t>        </a:t>
            </a: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54827E-C6A8-43C4-965C-0CF9C9D09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063690"/>
            <a:ext cx="10198360" cy="3150981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B Nazanin" panose="00000400000000000000" pitchFamily="2" charset="-78"/>
              </a:rPr>
              <a:t>روش دوشیدن و ذخیره کردن شیر </a:t>
            </a:r>
            <a:r>
              <a:rPr lang="fa-IR" sz="6600" b="1" dirty="0">
                <a:solidFill>
                  <a:srgbClr val="FF0000"/>
                </a:solidFill>
                <a:cs typeface="B Nazanin" panose="00000400000000000000" pitchFamily="2" charset="-78"/>
              </a:rPr>
              <a:t>مادر</a:t>
            </a:r>
            <a:r>
              <a:rPr lang="fa-IR" sz="6600" dirty="0">
                <a:cs typeface="B Nazanin" panose="00000400000000000000" pitchFamily="2" charset="-78"/>
              </a:rPr>
              <a:t>  </a:t>
            </a: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  <a:p>
            <a:pPr algn="ctr"/>
            <a:endParaRPr lang="fa-IR" sz="115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475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345EA7-00A0-46D2-8E8D-39EE5167D08E}"/>
              </a:ext>
            </a:extLst>
          </p:cNvPr>
          <p:cNvSpPr txBox="1"/>
          <p:nvPr/>
        </p:nvSpPr>
        <p:spPr>
          <a:xfrm>
            <a:off x="-979716" y="1091681"/>
            <a:ext cx="11772123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>
                <a:cs typeface="B Nazanin" panose="00000400000000000000"/>
              </a:rPr>
              <a:t>قبل از شیردوشی با دست باید اقدامات زیر انجام شود :</a:t>
            </a:r>
            <a:endParaRPr lang="en-US" sz="3600" b="1" dirty="0">
              <a:cs typeface="B Nazanin" panose="00000400000000000000"/>
            </a:endParaRPr>
          </a:p>
          <a:p>
            <a:pPr algn="r"/>
            <a:endParaRPr lang="fa-IR" sz="28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1-شستن دست ها با اب وصابون</a:t>
            </a:r>
            <a:r>
              <a:rPr lang="fa-IR" sz="2400" b="1" dirty="0">
                <a:cs typeface="B Nazanin" panose="00000400000000000000"/>
              </a:rPr>
              <a:t> هم در زمان شیر دادن و هم دوشیدن شیر .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 به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مدت5 – 10  </a:t>
            </a:r>
            <a:r>
              <a:rPr lang="fa-IR" sz="2400" b="1" dirty="0">
                <a:cs typeface="B Nazanin" panose="00000400000000000000"/>
              </a:rPr>
              <a:t>دقیقه</a:t>
            </a:r>
            <a:r>
              <a:rPr lang="en-US" sz="2400" b="1" dirty="0">
                <a:cs typeface="B Nazanin" panose="00000400000000000000"/>
              </a:rPr>
              <a:t>(</a:t>
            </a:r>
            <a:r>
              <a:rPr lang="fa-IR" sz="2400" b="1" dirty="0">
                <a:cs typeface="B Nazanin" panose="00000400000000000000"/>
              </a:rPr>
              <a:t>2- قرار دادن کمپرس گرم (حوله گرم</a:t>
            </a:r>
            <a:endParaRPr lang="en-US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3-ماساژ پستان از اطراف به طرف نوک پستان به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مدت 5 </a:t>
            </a:r>
            <a:r>
              <a:rPr lang="fa-IR" sz="2400" b="1" dirty="0">
                <a:cs typeface="B Nazanin" panose="00000400000000000000"/>
              </a:rPr>
              <a:t>دقیقه</a:t>
            </a:r>
          </a:p>
          <a:p>
            <a:pPr algn="r"/>
            <a:r>
              <a:rPr lang="fa-IR" sz="2400" b="1" dirty="0">
                <a:cs typeface="B Nazanin" panose="00000400000000000000"/>
              </a:rPr>
              <a:t> </a:t>
            </a:r>
          </a:p>
          <a:p>
            <a:pPr algn="r"/>
            <a:r>
              <a:rPr lang="fa-IR" sz="2400" b="1" dirty="0">
                <a:cs typeface="B Nazanin" panose="00000400000000000000"/>
              </a:rPr>
              <a:t>4-امادگی مادر از نظر روحی وروانی </a:t>
            </a:r>
          </a:p>
          <a:p>
            <a:pPr algn="r"/>
            <a:endParaRPr lang="fa-IR" sz="2400" b="1" dirty="0">
              <a:cs typeface="B Nazanin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7094588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548" y="844408"/>
            <a:ext cx="9360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/>
              </a:rPr>
              <a:t>5-افزایش اعتمادبه نفس در مادر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6-دیدن چهره نوزاد ،تفکر در موردنوزاد،شنیدن صدای نوزاد یا لمس وبوییدن لباس نوزاد</a:t>
            </a:r>
          </a:p>
          <a:p>
            <a:pPr algn="r"/>
            <a:r>
              <a:rPr lang="fa-IR" sz="2400" b="1" dirty="0">
                <a:cs typeface="B Nazanin" panose="00000400000000000000"/>
              </a:rPr>
              <a:t> .</a:t>
            </a:r>
          </a:p>
          <a:p>
            <a:pPr algn="r"/>
            <a:r>
              <a:rPr lang="fa-IR" sz="2400" b="1" dirty="0">
                <a:cs typeface="B Nazanin" panose="00000400000000000000"/>
              </a:rPr>
              <a:t>7-روش های ارامش بخش نظیر نشستن در محیط ارام</a:t>
            </a:r>
          </a:p>
          <a:p>
            <a:pPr algn="r"/>
            <a:endParaRPr lang="en-US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۸– شنیدن موسیقی ملایم</a:t>
            </a:r>
          </a:p>
          <a:p>
            <a:pPr algn="r"/>
            <a:endParaRPr lang="en-US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۹-ماساژپشت مادر(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2تا3 دقیقه</a:t>
            </a:r>
            <a:r>
              <a:rPr lang="fa-IR" sz="2400" b="1" dirty="0">
                <a:cs typeface="B Nazanin" panose="00000400000000000000"/>
              </a:rPr>
              <a:t>) 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۱۰-خوردن یک نوشیدنی (به غیر از چای وقهوه).</a:t>
            </a:r>
          </a:p>
        </p:txBody>
      </p:sp>
    </p:spTree>
    <p:extLst>
      <p:ext uri="{BB962C8B-B14F-4D97-AF65-F5344CB8AC3E}">
        <p14:creationId xmlns:p14="http://schemas.microsoft.com/office/powerpoint/2010/main" val="34452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1E6A36-391E-49D7-A4C2-3346EEE4EC7F}"/>
              </a:ext>
            </a:extLst>
          </p:cNvPr>
          <p:cNvSpPr txBox="1"/>
          <p:nvPr/>
        </p:nvSpPr>
        <p:spPr>
          <a:xfrm>
            <a:off x="597158" y="1"/>
            <a:ext cx="11594841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انواع روشهای شیردوشی با دست :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cs typeface="B Nazanin" panose="00000400000000000000" pitchFamily="2" charset="-78"/>
              </a:rPr>
              <a:t>1-روش مورتون</a:t>
            </a: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cs typeface="B Nazanin" panose="00000400000000000000" pitchFamily="2" charset="-78"/>
              </a:rPr>
              <a:t>2-کلاسیک</a:t>
            </a: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cs typeface="B Nazanin" panose="00000400000000000000" pitchFamily="2" charset="-78"/>
              </a:rPr>
              <a:t>3-پیانویی</a:t>
            </a:r>
          </a:p>
          <a:p>
            <a:pPr algn="r"/>
            <a:endParaRPr lang="fa-IR" dirty="0">
              <a:cs typeface="B Nazanin" panose="00000400000000000000" pitchFamily="2" charset="-78"/>
            </a:endParaRPr>
          </a:p>
          <a:p>
            <a:pPr algn="ctr"/>
            <a:r>
              <a:rPr lang="fa-IR" sz="3200" b="1" dirty="0">
                <a:cs typeface="B Nazanin" panose="00000400000000000000" pitchFamily="2" charset="-78"/>
              </a:rPr>
              <a:t>روش دوشیدن اغوز :</a:t>
            </a:r>
            <a:endParaRPr lang="en-US" sz="3200" b="1" dirty="0">
              <a:cs typeface="B Nazanin" panose="00000400000000000000" pitchFamily="2" charset="-78"/>
            </a:endParaRP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محل قرار گرفتن دو انگشت بالا وپایین روی لبه ی هاله است.</a:t>
            </a:r>
          </a:p>
          <a:p>
            <a:pPr algn="r"/>
            <a:endParaRPr lang="fa-IR" sz="2000" b="1" dirty="0">
              <a:cs typeface="B Nazanin" panose="00000400000000000000" pitchFamily="2" charset="-78"/>
            </a:endParaRP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هر دفعه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10تا20 حرکت </a:t>
            </a:r>
            <a:r>
              <a:rPr lang="fa-IR" sz="2000" b="1" dirty="0">
                <a:cs typeface="B Nazanin" panose="00000400000000000000" pitchFamily="2" charset="-78"/>
              </a:rPr>
              <a:t>فشار داده هر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1تا2 ساعت یکبار </a:t>
            </a:r>
            <a:r>
              <a:rPr lang="fa-IR" sz="2000" b="1" dirty="0">
                <a:cs typeface="B Nazanin" panose="00000400000000000000" pitchFamily="2" charset="-78"/>
              </a:rPr>
              <a:t>تکرار شود 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/>
            <a:endParaRPr lang="fa-IR" sz="2000" b="1" dirty="0">
              <a:cs typeface="B Nazanin" panose="00000400000000000000" pitchFamily="2" charset="-78"/>
            </a:endParaRP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وقتی جریان شیر کم می شود پستان ها عوض می شوند 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/>
            <a:endParaRPr lang="fa-IR" sz="2000" b="1" dirty="0">
              <a:cs typeface="B Nazanin" panose="00000400000000000000" pitchFamily="2" charset="-78"/>
            </a:endParaRP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ترجیحا از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سرنگ2سی سی </a:t>
            </a:r>
            <a:r>
              <a:rPr lang="fa-IR" sz="2000" b="1" dirty="0">
                <a:cs typeface="B Nazanin" panose="00000400000000000000" pitchFamily="2" charset="-78"/>
              </a:rPr>
              <a:t>استفاده شود تا مادر حجم شیر را ببیند .</a:t>
            </a:r>
          </a:p>
        </p:txBody>
      </p:sp>
    </p:spTree>
    <p:extLst>
      <p:ext uri="{BB962C8B-B14F-4D97-AF65-F5344CB8AC3E}">
        <p14:creationId xmlns:p14="http://schemas.microsoft.com/office/powerpoint/2010/main" val="16567618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E51692-BB2E-434D-8503-75BE82AA83CB}"/>
              </a:ext>
            </a:extLst>
          </p:cNvPr>
          <p:cNvSpPr txBox="1"/>
          <p:nvPr/>
        </p:nvSpPr>
        <p:spPr>
          <a:xfrm>
            <a:off x="345231" y="681136"/>
            <a:ext cx="91253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400" dirty="0">
                <a:cs typeface="B Nazanin" panose="00000400000000000000" pitchFamily="2" charset="-78"/>
              </a:rPr>
              <a:t>HOP</a:t>
            </a:r>
            <a:r>
              <a:rPr lang="fa-IR" sz="3200" dirty="0">
                <a:cs typeface="B Nazanin" panose="00000400000000000000" pitchFamily="2" charset="-78"/>
              </a:rPr>
              <a:t>تکنیک </a:t>
            </a:r>
            <a:r>
              <a:rPr lang="en-US" sz="2400" dirty="0">
                <a:cs typeface="B Nazanin" panose="00000400000000000000" pitchFamily="2" charset="-78"/>
              </a:rPr>
              <a:t>(Hand-on pumping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پمپ</a:t>
            </a:r>
            <a:r>
              <a:rPr lang="fa-IR" sz="2400" dirty="0">
                <a:cs typeface="B Nazanin" panose="00000400000000000000" pitchFamily="2" charset="-78"/>
              </a:rPr>
              <a:t> (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3600" dirty="0">
                <a:cs typeface="B Nazanin" panose="00000400000000000000" pitchFamily="2" charset="-78"/>
              </a:rPr>
              <a:t>شیردوشی با </a:t>
            </a:r>
            <a:r>
              <a:rPr lang="fa-IR" sz="3600" u="sng" dirty="0">
                <a:solidFill>
                  <a:srgbClr val="FF0000"/>
                </a:solidFill>
                <a:cs typeface="B Nazanin" panose="00000400000000000000" pitchFamily="2" charset="-78"/>
              </a:rPr>
              <a:t>دست</a:t>
            </a:r>
            <a:endParaRPr lang="fa-IR" sz="2400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AC6457-8F0D-4019-80C4-BF8D7BF8F52A}"/>
              </a:ext>
            </a:extLst>
          </p:cNvPr>
          <p:cNvSpPr txBox="1"/>
          <p:nvPr/>
        </p:nvSpPr>
        <p:spPr>
          <a:xfrm>
            <a:off x="1567543" y="1617602"/>
            <a:ext cx="850951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1- ماساژ دو پستان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2- گذاشتن پمپ دوبل + ماساژ + فشردن پستان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3- زمانی که جریان شیر در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حد قطره </a:t>
            </a:r>
            <a:r>
              <a:rPr lang="fa-IR" sz="2400" b="1" dirty="0">
                <a:cs typeface="B Nazanin" panose="00000400000000000000" pitchFamily="2" charset="-78"/>
              </a:rPr>
              <a:t>رسید پمپ قطع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4- ماساژ هر پستان و دوشیدن با دست یا پمپ تک وتکرار این عمل بین دو سینه تا زمانی که جریان شیر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قطع</a:t>
            </a:r>
            <a:r>
              <a:rPr lang="fa-IR" sz="2400" b="1" dirty="0">
                <a:cs typeface="B Nazanin" panose="00000400000000000000" pitchFamily="2" charset="-78"/>
              </a:rPr>
              <a:t> شود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(( در این روش شیر بدست امده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50درصد </a:t>
            </a:r>
            <a:r>
              <a:rPr lang="fa-IR" sz="2400" b="1" dirty="0">
                <a:cs typeface="B Nazanin" panose="00000400000000000000" pitchFamily="2" charset="-78"/>
              </a:rPr>
              <a:t>افزایش می یابد .</a:t>
            </a:r>
          </a:p>
        </p:txBody>
      </p:sp>
    </p:spTree>
    <p:extLst>
      <p:ext uri="{BB962C8B-B14F-4D97-AF65-F5344CB8AC3E}">
        <p14:creationId xmlns:p14="http://schemas.microsoft.com/office/powerpoint/2010/main" val="158666512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992160-876E-4C5C-9355-04A3F914A599}"/>
              </a:ext>
            </a:extLst>
          </p:cNvPr>
          <p:cNvSpPr txBox="1"/>
          <p:nvPr/>
        </p:nvSpPr>
        <p:spPr>
          <a:xfrm>
            <a:off x="2957805" y="709126"/>
            <a:ext cx="8285582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انواع پمپ های شیر دوش :</a:t>
            </a:r>
          </a:p>
          <a:p>
            <a:pPr algn="r"/>
            <a:endParaRPr lang="fa-IR" sz="2800" dirty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1- پمپ شیر دوش دستی سیلندری ( پیستونی ) و ماشه ای </a:t>
            </a: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2-پمپ شیر دوش مکانیکی </a:t>
            </a:r>
          </a:p>
          <a:p>
            <a:pPr algn="r"/>
            <a:endParaRPr lang="fa-IR" sz="2800" dirty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-شیردوش باطری دار کوچک ودستی</a:t>
            </a: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--شیردوش های برقی بیمارستانی </a:t>
            </a:r>
          </a:p>
          <a:p>
            <a:pPr algn="r"/>
            <a:endParaRPr lang="fa-IR" sz="2800" dirty="0">
              <a:cs typeface="B Nazanin" panose="00000400000000000000" pitchFamily="2" charset="-78"/>
            </a:endParaRPr>
          </a:p>
          <a:p>
            <a:pPr algn="r"/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67A65C-DBDE-A6B4-30A9-19BFBC56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85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3F2F80-D234-DFBF-FF51-2744451B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06" y="477509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2CF5BD-2C03-932E-6196-BEC39CE40B84}"/>
              </a:ext>
            </a:extLst>
          </p:cNvPr>
          <p:cNvSpPr txBox="1"/>
          <p:nvPr/>
        </p:nvSpPr>
        <p:spPr>
          <a:xfrm>
            <a:off x="0" y="0"/>
            <a:ext cx="120753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>
                <a:solidFill>
                  <a:srgbClr val="FF0000"/>
                </a:solidFill>
              </a:rPr>
              <a:t>فواید شیردوشی </a:t>
            </a:r>
            <a:r>
              <a:rPr lang="fa-IR" sz="2000" dirty="0"/>
              <a:t>با پمپ های دستی سیلندری  ویا ماشه ای </a:t>
            </a:r>
            <a:r>
              <a:rPr lang="fa-IR" dirty="0"/>
              <a:t>: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- مقرون به صرفه وبا حداقل هزینه </a:t>
            </a:r>
          </a:p>
          <a:p>
            <a:pPr algn="r"/>
            <a:endParaRPr lang="fa-IR" dirty="0"/>
          </a:p>
          <a:p>
            <a:pPr marL="285750" indent="-285750" algn="r">
              <a:buFontTx/>
              <a:buChar char="-"/>
            </a:pPr>
            <a:r>
              <a:rPr lang="fa-IR" dirty="0"/>
              <a:t>- در دسترس است وبه راحتی در اکثر جاها یافت می شود .</a:t>
            </a:r>
          </a:p>
          <a:p>
            <a:pPr algn="r"/>
            <a:endParaRPr lang="fa-IR" dirty="0"/>
          </a:p>
          <a:p>
            <a:pPr marL="285750" indent="-285750" algn="r">
              <a:buFontTx/>
              <a:buChar char="-"/>
            </a:pPr>
            <a:r>
              <a:rPr lang="fa-IR" dirty="0"/>
              <a:t>- قابل حمل است وبه برق وباطری نیاز نداره </a:t>
            </a:r>
          </a:p>
          <a:p>
            <a:pPr algn="r"/>
            <a:endParaRPr lang="fa-IR" dirty="0"/>
          </a:p>
          <a:p>
            <a:pPr marL="285750" indent="-285750" algn="r">
              <a:buFontTx/>
              <a:buChar char="-"/>
            </a:pPr>
            <a:r>
              <a:rPr lang="fa-IR" dirty="0"/>
              <a:t>- عملکرد ساده دارد وتمیز کردن ان آسان است .</a:t>
            </a:r>
          </a:p>
          <a:p>
            <a:pPr marL="285750" indent="-285750" algn="r">
              <a:buFontTx/>
              <a:buChar char="-"/>
            </a:pPr>
            <a:endParaRPr lang="fa-IR" dirty="0"/>
          </a:p>
          <a:p>
            <a:pPr algn="r"/>
            <a:r>
              <a:rPr lang="fa-IR" dirty="0"/>
              <a:t>در </a:t>
            </a:r>
            <a:r>
              <a:rPr lang="fa-IR" dirty="0">
                <a:solidFill>
                  <a:srgbClr val="FF0000"/>
                </a:solidFill>
              </a:rPr>
              <a:t>نوع سیلندری </a:t>
            </a:r>
            <a:r>
              <a:rPr lang="fa-IR" dirty="0"/>
              <a:t>به دلیل ایجاد </a:t>
            </a:r>
            <a:r>
              <a:rPr lang="fa-IR" dirty="0">
                <a:solidFill>
                  <a:srgbClr val="FF0000"/>
                </a:solidFill>
              </a:rPr>
              <a:t>مکش بیشتر </a:t>
            </a:r>
            <a:r>
              <a:rPr lang="fa-IR" dirty="0"/>
              <a:t>وناراحتی</a:t>
            </a:r>
            <a:r>
              <a:rPr lang="fa-IR" dirty="0">
                <a:solidFill>
                  <a:srgbClr val="00B050"/>
                </a:solidFill>
              </a:rPr>
              <a:t> </a:t>
            </a:r>
            <a:r>
              <a:rPr lang="fa-IR" dirty="0">
                <a:solidFill>
                  <a:srgbClr val="FF0000"/>
                </a:solidFill>
              </a:rPr>
              <a:t>کمتر</a:t>
            </a:r>
            <a:r>
              <a:rPr lang="fa-IR" dirty="0">
                <a:solidFill>
                  <a:srgbClr val="00B050"/>
                </a:solidFill>
              </a:rPr>
              <a:t> </a:t>
            </a:r>
            <a:r>
              <a:rPr lang="fa-IR" dirty="0"/>
              <a:t>در تاندون های مچ دست بر نوع ما شه ای ارجحیت دارد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FE704-B852-DB84-DA59-CE2AA5238B59}"/>
              </a:ext>
            </a:extLst>
          </p:cNvPr>
          <p:cNvSpPr txBox="1"/>
          <p:nvPr/>
        </p:nvSpPr>
        <p:spPr>
          <a:xfrm>
            <a:off x="233266" y="3231654"/>
            <a:ext cx="119587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>
                <a:solidFill>
                  <a:srgbClr val="FF0000"/>
                </a:solidFill>
              </a:rPr>
              <a:t>معایب شیر دوش های دستی </a:t>
            </a:r>
            <a:r>
              <a:rPr lang="fa-IR" sz="2000" b="1" dirty="0">
                <a:solidFill>
                  <a:srgbClr val="FF0000"/>
                </a:solidFill>
              </a:rPr>
              <a:t>: </a:t>
            </a:r>
            <a:r>
              <a:rPr lang="fa-IR" sz="2000" b="1" dirty="0"/>
              <a:t>میزان مکش ناکافی </a:t>
            </a:r>
            <a:endParaRPr lang="fa-IR" sz="2000" b="1" dirty="0">
              <a:solidFill>
                <a:srgbClr val="FF0000"/>
              </a:solidFill>
            </a:endParaRPr>
          </a:p>
          <a:p>
            <a:pPr algn="r"/>
            <a:endParaRPr lang="fa-IR" b="1" dirty="0">
              <a:solidFill>
                <a:srgbClr val="FF0000"/>
              </a:solidFill>
            </a:endParaRPr>
          </a:p>
          <a:p>
            <a:pPr algn="r"/>
            <a:r>
              <a:rPr lang="fa-IR" dirty="0"/>
              <a:t> </a:t>
            </a:r>
            <a:r>
              <a:rPr lang="fa-IR" b="1" dirty="0"/>
              <a:t>خستگی مادر                     </a:t>
            </a:r>
            <a:r>
              <a:rPr lang="fa-IR" dirty="0"/>
              <a:t>- </a:t>
            </a:r>
            <a:r>
              <a:rPr lang="fa-IR" sz="2000" b="1" dirty="0">
                <a:cs typeface="B Nazanin" panose="00000400000000000000" pitchFamily="2" charset="-78"/>
              </a:rPr>
              <a:t>در موارد جدایی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بلند مدت </a:t>
            </a:r>
            <a:r>
              <a:rPr lang="fa-IR" sz="2000" b="1" dirty="0">
                <a:cs typeface="B Nazanin" panose="00000400000000000000" pitchFamily="2" charset="-78"/>
              </a:rPr>
              <a:t>مادر از شیرخوار در افزایش تولید شیر یا تداوم تولید شیر مناسب نیستند 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/>
            <a:endParaRPr lang="fa-IR" dirty="0"/>
          </a:p>
          <a:p>
            <a:pPr algn="r"/>
            <a:r>
              <a:rPr lang="fa-IR" dirty="0" smtClean="0"/>
              <a:t>-</a:t>
            </a:r>
            <a:r>
              <a:rPr lang="fa-IR" sz="2000" b="1" dirty="0" smtClean="0"/>
              <a:t> </a:t>
            </a:r>
            <a:r>
              <a:rPr lang="fa-IR" sz="2000" b="1" dirty="0">
                <a:cs typeface="B Nazanin" panose="00000400000000000000"/>
              </a:rPr>
              <a:t>استفاده نادرست ازشیر دوش های دستی مدل سیلندری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عارضه کندیلیت جانبی </a:t>
            </a:r>
            <a:r>
              <a:rPr lang="fa-IR" sz="2000" b="1" dirty="0">
                <a:cs typeface="B Nazanin" panose="00000400000000000000"/>
              </a:rPr>
              <a:t>یا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ارنج تنیس </a:t>
            </a:r>
            <a:r>
              <a:rPr lang="fa-IR" sz="2000" b="1" dirty="0">
                <a:cs typeface="B Nazanin" panose="00000400000000000000"/>
              </a:rPr>
              <a:t>بازان  </a:t>
            </a:r>
            <a:r>
              <a:rPr lang="fa-IR" sz="2000" b="1" dirty="0" smtClean="0">
                <a:cs typeface="B Nazanin" panose="00000400000000000000"/>
              </a:rPr>
              <a:t>ایجادخواهد </a:t>
            </a:r>
            <a:r>
              <a:rPr lang="fa-IR" sz="2000" b="1" dirty="0">
                <a:cs typeface="B Nazanin" panose="00000400000000000000"/>
              </a:rPr>
              <a:t>شد </a:t>
            </a:r>
            <a:r>
              <a:rPr lang="fa-IR" sz="1800" dirty="0">
                <a:cs typeface="B Nazanin" panose="00000400000000000000"/>
              </a:rPr>
              <a:t>.</a:t>
            </a:r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r>
              <a:rPr lang="fa-IR" b="1" dirty="0"/>
              <a:t>مدت طولانی در هر بار دوشیدن ( 15 – 20 دقیقه از هر پستان </a:t>
            </a:r>
            <a:r>
              <a:rPr lang="fa-I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2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92ADCF-73BB-3A81-8A68-E642407A87EE}"/>
              </a:ext>
            </a:extLst>
          </p:cNvPr>
          <p:cNvSpPr txBox="1"/>
          <p:nvPr/>
        </p:nvSpPr>
        <p:spPr>
          <a:xfrm>
            <a:off x="1020147" y="1277351"/>
            <a:ext cx="101517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>
                <a:solidFill>
                  <a:srgbClr val="FF0000"/>
                </a:solidFill>
              </a:rPr>
              <a:t>شیر دوش با بوق دوچرخه ای :</a:t>
            </a:r>
          </a:p>
          <a:p>
            <a:pPr algn="r"/>
            <a:endParaRPr lang="fa-IR" dirty="0"/>
          </a:p>
          <a:p>
            <a:pPr algn="r"/>
            <a:r>
              <a:rPr lang="fa-IR" sz="2400" dirty="0"/>
              <a:t>توصیه نمی شه زیرا به علت ورود شیر به محفظه لاستیکی انتهای آن ، با</a:t>
            </a:r>
          </a:p>
          <a:p>
            <a:pPr algn="r"/>
            <a:endParaRPr lang="fa-IR" sz="2400" dirty="0"/>
          </a:p>
          <a:p>
            <a:pPr algn="r"/>
            <a:r>
              <a:rPr lang="fa-IR" sz="2400" dirty="0"/>
              <a:t> تمیز کردن وحتی جوشاندن آن ، باز هم خطر آلودگی میکروبی وجود دارد ، برای </a:t>
            </a:r>
          </a:p>
          <a:p>
            <a:pPr algn="r"/>
            <a:endParaRPr lang="fa-IR" sz="2400" dirty="0"/>
          </a:p>
          <a:p>
            <a:pPr algn="r"/>
            <a:r>
              <a:rPr lang="fa-IR" sz="2400" dirty="0"/>
              <a:t>جمع آوری شیر مناسب نیست ، مکش دائم وقوی آن سبب درد وصدمه به نوک پستان می شود 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A71714-7436-6B60-C2C1-EB5DEDD2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63" y="1009067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5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392B1B-A07C-4581-85C4-2EB444B84FFB}"/>
              </a:ext>
            </a:extLst>
          </p:cNvPr>
          <p:cNvSpPr txBox="1"/>
          <p:nvPr/>
        </p:nvSpPr>
        <p:spPr>
          <a:xfrm>
            <a:off x="298580" y="1"/>
            <a:ext cx="11893420" cy="7818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3600" b="1" dirty="0">
                <a:cs typeface="B Nazanin" panose="00000400000000000000" pitchFamily="2" charset="-78"/>
              </a:rPr>
              <a:t>شیردوش های باطری دار وبرقی :</a:t>
            </a: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طرز کار با شیر دوش های برقی:</a:t>
            </a: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-فشار مکش پمپ برای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شروع</a:t>
            </a:r>
            <a:r>
              <a:rPr lang="fa-IR" sz="2400" b="1" dirty="0">
                <a:cs typeface="B Nazanin" panose="00000400000000000000" pitchFamily="2" charset="-78"/>
              </a:rPr>
              <a:t> شیر دوشی حدود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200 میلی </a:t>
            </a:r>
          </a:p>
          <a:p>
            <a:pPr algn="r"/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لیتر جیوه </a:t>
            </a:r>
            <a:r>
              <a:rPr lang="fa-IR" sz="2400" b="1" dirty="0">
                <a:cs typeface="B Nazanin" panose="00000400000000000000" pitchFamily="2" charset="-78"/>
              </a:rPr>
              <a:t>است که سپس بر حسب میزان خروج شیر از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پستان قابل تنظیم است .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-در ابتدا با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حداقل فشار </a:t>
            </a:r>
            <a:r>
              <a:rPr lang="fa-IR" sz="2400" b="1" dirty="0">
                <a:cs typeface="B Nazanin" panose="00000400000000000000" pitchFamily="2" charset="-78"/>
              </a:rPr>
              <a:t>مکش شروع کنید ،سپس به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تدریج</a:t>
            </a:r>
            <a:r>
              <a:rPr lang="fa-IR" sz="2400" b="1" dirty="0">
                <a:cs typeface="B Nazanin" panose="00000400000000000000" pitchFamily="2" charset="-78"/>
              </a:rPr>
              <a:t> فشار را زیادتر نمایید تا به حداکثر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میزانی که در ان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احساس راحتی </a:t>
            </a:r>
            <a:r>
              <a:rPr lang="fa-IR" sz="2400" b="1" dirty="0">
                <a:cs typeface="B Nazanin" panose="00000400000000000000" pitchFamily="2" charset="-78"/>
              </a:rPr>
              <a:t>کنید افزایش دهید .</a:t>
            </a:r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9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51" y="1116735"/>
            <a:ext cx="10988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مادر باید از قیف شیردوشی با تنوره مناسب استفاده کند که با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اندازه نوک پستانش متناسب </a:t>
            </a:r>
            <a:r>
              <a:rPr lang="fa-IR" sz="2800" b="1" dirty="0">
                <a:cs typeface="B Nazanin" panose="00000400000000000000" pitchFamily="2" charset="-78"/>
              </a:rPr>
              <a:t>باشد.</a:t>
            </a:r>
          </a:p>
          <a:p>
            <a:pPr algn="r"/>
            <a:r>
              <a:rPr lang="fa-IR" sz="2800" b="1" dirty="0"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2800" b="1" dirty="0">
                <a:cs typeface="B Nazanin" panose="00000400000000000000" pitchFamily="2" charset="-78"/>
              </a:rPr>
              <a:t>نوک پستان باید بتواند در داخل تونل پمپ شیردوش (تنوره)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ازادانه به جلو وعقب </a:t>
            </a:r>
            <a:r>
              <a:rPr lang="fa-IR" sz="2800" b="1" dirty="0">
                <a:cs typeface="B Nazanin" panose="00000400000000000000" pitchFamily="2" charset="-78"/>
              </a:rPr>
              <a:t>حرکت کند ودر طول مدت دوشیدن نباید دچار </a:t>
            </a:r>
            <a:r>
              <a:rPr lang="fa-IR" sz="2800" b="1" dirty="0">
                <a:solidFill>
                  <a:srgbClr val="00B0F0"/>
                </a:solidFill>
                <a:cs typeface="B Nazanin" panose="00000400000000000000" pitchFamily="2" charset="-78"/>
              </a:rPr>
              <a:t>خراشیدگی</a:t>
            </a:r>
            <a:r>
              <a:rPr lang="fa-IR" sz="2800" b="1" dirty="0">
                <a:cs typeface="B Nazanin" panose="00000400000000000000" pitchFamily="2" charset="-78"/>
              </a:rPr>
              <a:t> ،</a:t>
            </a:r>
            <a:r>
              <a:rPr lang="fa-IR" sz="2800" b="1" dirty="0">
                <a:solidFill>
                  <a:srgbClr val="00B0F0"/>
                </a:solidFill>
                <a:cs typeface="B Nazanin" panose="00000400000000000000" pitchFamily="2" charset="-78"/>
              </a:rPr>
              <a:t>ساییدگی</a:t>
            </a:r>
            <a:r>
              <a:rPr lang="fa-IR" sz="2800" b="1" dirty="0">
                <a:cs typeface="B Nazanin" panose="00000400000000000000" pitchFamily="2" charset="-78"/>
              </a:rPr>
              <a:t> وحالتی شبیه </a:t>
            </a:r>
            <a:r>
              <a:rPr lang="fa-IR" sz="2800" b="1" dirty="0">
                <a:solidFill>
                  <a:srgbClr val="00B0F0"/>
                </a:solidFill>
                <a:cs typeface="B Nazanin" panose="00000400000000000000" pitchFamily="2" charset="-78"/>
              </a:rPr>
              <a:t>نیشگون گرفتن </a:t>
            </a:r>
            <a:r>
              <a:rPr lang="fa-IR" sz="2800" b="1" dirty="0">
                <a:cs typeface="B Nazanin" panose="00000400000000000000" pitchFamily="2" charset="-78"/>
              </a:rPr>
              <a:t>شود .</a:t>
            </a:r>
          </a:p>
          <a:p>
            <a:pPr algn="r"/>
            <a:r>
              <a:rPr lang="fa-IR" sz="2800" b="1" dirty="0">
                <a:cs typeface="B Nazanin" panose="00000400000000000000" pitchFamily="2" charset="-78"/>
              </a:rPr>
              <a:t>قطر دهانه شیردوش (قیف)بین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21 تا40 میلی متر </a:t>
            </a:r>
            <a:r>
              <a:rPr lang="fa-IR" sz="2800" b="1" dirty="0">
                <a:cs typeface="B Nazanin" panose="00000400000000000000" pitchFamily="2" charset="-78"/>
              </a:rPr>
              <a:t>متفاوت می باشد .</a:t>
            </a:r>
          </a:p>
        </p:txBody>
      </p:sp>
    </p:spTree>
    <p:extLst>
      <p:ext uri="{BB962C8B-B14F-4D97-AF65-F5344CB8AC3E}">
        <p14:creationId xmlns:p14="http://schemas.microsoft.com/office/powerpoint/2010/main" val="232051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DBCDAE-FA53-45C8-B21F-06AB24996294}"/>
              </a:ext>
            </a:extLst>
          </p:cNvPr>
          <p:cNvSpPr txBox="1"/>
          <p:nvPr/>
        </p:nvSpPr>
        <p:spPr>
          <a:xfrm>
            <a:off x="251926" y="0"/>
            <a:ext cx="11940073" cy="66479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>
                <a:cs typeface="B Nazanin" panose="00000400000000000000" pitchFamily="2" charset="-78"/>
              </a:rPr>
              <a:t>دستورالعمل کلی دوشیدن شیر :</a:t>
            </a:r>
            <a:endParaRPr lang="en-US" sz="36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1-شستن دستان با اب وصابون قبل از دوشیدن شیر 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2-کمپرس گرم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3-ماساژپستان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4-روشهای ارام بخش نظیر محیط راحت وارام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5-فکر کردن به شیر خوار یا نگاه به تصویر او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6-یک مجموعه شیردوش فقط باید برای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یک نفر </a:t>
            </a:r>
            <a:r>
              <a:rPr lang="fa-IR" sz="2400" b="1" dirty="0">
                <a:cs typeface="B Nazanin" panose="00000400000000000000" pitchFamily="2" charset="-78"/>
              </a:rPr>
              <a:t>استفاده شود مگر انکه استریل شود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7-برای استریل دستورالعمل کارخانه سازنده شیردوش </a:t>
            </a: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r>
              <a:rPr lang="en-US" b="1" dirty="0">
                <a:cs typeface="B Nazanin" panose="00000400000000000000" pitchFamily="2" charset="-78"/>
              </a:rPr>
              <a:t> </a:t>
            </a:r>
          </a:p>
          <a:p>
            <a:pPr algn="r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90467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5F593A-C53A-4546-BFE5-CDEF5DCC0266}"/>
              </a:ext>
            </a:extLst>
          </p:cNvPr>
          <p:cNvSpPr txBox="1"/>
          <p:nvPr/>
        </p:nvSpPr>
        <p:spPr>
          <a:xfrm>
            <a:off x="177284" y="158620"/>
            <a:ext cx="11868536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مقدمه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دوشیدن دستی کلستروم وشیر می تواند برای به دست اوردن حداقل مقادیر کم تغذیه بسیار موثر باشد، 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همین مقدار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 همه ان چیزی است که واقعا در اولین روزهای زندگی برای نوزاد لازم است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اموزش صحیح روش های استفاده از شیر دوشی با دست در مادر ایجاد 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ارامش کرده </a:t>
            </a:r>
            <a:r>
              <a:rPr lang="fa-IR" sz="2400" b="1" dirty="0">
                <a:cs typeface="B Nazanin" panose="00000400000000000000" pitchFamily="2" charset="-78"/>
              </a:rPr>
              <a:t>و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اعتماد به نفسش</a:t>
            </a:r>
            <a:r>
              <a:rPr lang="fa-IR" sz="2400" b="1" dirty="0">
                <a:cs typeface="B Nazanin" panose="00000400000000000000" pitchFamily="2" charset="-78"/>
              </a:rPr>
              <a:t> را افزایش می دهد .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در برقراری تولید شیر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اولین روزها </a:t>
            </a:r>
            <a:r>
              <a:rPr lang="fa-IR" sz="2400" b="1" dirty="0">
                <a:cs typeface="B Nazanin" panose="00000400000000000000" pitchFamily="2" charset="-78"/>
              </a:rPr>
              <a:t>وبخصوص 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هفته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اول</a:t>
            </a:r>
            <a:r>
              <a:rPr lang="fa-IR" sz="2400" b="1" dirty="0">
                <a:cs typeface="B Nazanin" panose="00000400000000000000" pitchFamily="2" charset="-78"/>
              </a:rPr>
              <a:t> پس از تولد بسیار مهم هستند .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29117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34DBE3-9B38-4FA3-AB5E-49F266F21A07}"/>
              </a:ext>
            </a:extLst>
          </p:cNvPr>
          <p:cNvSpPr txBox="1"/>
          <p:nvPr/>
        </p:nvSpPr>
        <p:spPr>
          <a:xfrm>
            <a:off x="2332653" y="363915"/>
            <a:ext cx="8789437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b="1" dirty="0">
                <a:cs typeface="B Nazanin" panose="00000400000000000000" pitchFamily="2" charset="-78"/>
              </a:rPr>
              <a:t>تاثیر نوع پمپ شیر دوش(دوبل یا تک) بر تولید شیر</a:t>
            </a: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  <a:p>
            <a:pPr algn="r"/>
            <a:r>
              <a:rPr lang="fa-IR" sz="3200" b="1" u="sng" dirty="0">
                <a:solidFill>
                  <a:srgbClr val="FF0000"/>
                </a:solidFill>
                <a:cs typeface="B Nazanin" panose="00000400000000000000" pitchFamily="2" charset="-78"/>
              </a:rPr>
              <a:t>پمپ زدن همزمان باعث :</a:t>
            </a:r>
            <a:endParaRPr lang="en-US" sz="3200" b="1" u="sng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fa-IR" sz="3200" b="1" u="sng" dirty="0">
              <a:cs typeface="B Nazanin" panose="00000400000000000000" pitchFamily="2" charset="-78"/>
            </a:endParaRPr>
          </a:p>
          <a:p>
            <a:pPr algn="r"/>
            <a:r>
              <a:rPr lang="fa-IR" sz="3200" dirty="0">
                <a:cs typeface="B Nazanin" panose="00000400000000000000" pitchFamily="2" charset="-78"/>
              </a:rPr>
              <a:t>1-صرفه جویی در وقت </a:t>
            </a: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  <a:p>
            <a:pPr algn="r"/>
            <a:r>
              <a:rPr lang="fa-IR" sz="3200" dirty="0">
                <a:cs typeface="B Nazanin" panose="00000400000000000000" pitchFamily="2" charset="-78"/>
              </a:rPr>
              <a:t>2-تحریک بیشتر پستان</a:t>
            </a:r>
          </a:p>
          <a:p>
            <a:pPr algn="r"/>
            <a:r>
              <a:rPr lang="fa-IR" sz="3200" dirty="0"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3200" dirty="0">
                <a:cs typeface="B Nazanin" panose="00000400000000000000" pitchFamily="2" charset="-78"/>
              </a:rPr>
              <a:t>3-افزایش پرولاکتین وتولید بیشتر شیر </a:t>
            </a:r>
            <a:endParaRPr lang="en-US" sz="3200" dirty="0">
              <a:cs typeface="B Nazanin" panose="00000400000000000000" pitchFamily="2" charset="-78"/>
            </a:endParaRP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6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1248" y="691255"/>
            <a:ext cx="8291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ایا نتایج حاصل از شیردوشی با دست وپمپ روی میزان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شیر تاثیر دارد؟؟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1-دوشیدن پستان با پمپ تنها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50 گرم شیر </a:t>
            </a:r>
          </a:p>
          <a:p>
            <a:pPr algn="r"/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2-دوشیدن با پمپ وماساژ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80گرم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3-دوشیدن همزمان دوپستان با پمپ بدون ماساژ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80 تا90 گرم</a:t>
            </a: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4-دوشیدن همزمان با پمپ وماساژ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125 گرم </a:t>
            </a:r>
            <a:r>
              <a:rPr lang="fa-IR" sz="2400" b="1" dirty="0">
                <a:cs typeface="B Nazanin" panose="00000400000000000000" pitchFamily="2" charset="-78"/>
              </a:rPr>
              <a:t>شیر  در هر وعده به دست می اید.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31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07810"/>
            <a:ext cx="10461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cs typeface="B Nazanin" panose="00000400000000000000" pitchFamily="2" charset="-78"/>
              </a:rPr>
              <a:t>--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هم دفعات پمپ زدن وهم میزان تخلیه شیر از پستان مهم است وماساژهم به تخلیه پستان وهم در تولید شیر کمک می کند </a:t>
            </a:r>
            <a:r>
              <a:rPr lang="fa-IR" sz="3200" b="1" dirty="0">
                <a:cs typeface="B Nazanin" panose="00000400000000000000" pitchFamily="2" charset="-78"/>
              </a:rPr>
              <a:t>.</a:t>
            </a:r>
            <a:endParaRPr lang="en-US" sz="3200" b="1" dirty="0">
              <a:cs typeface="B Nazanin" panose="00000400000000000000" pitchFamily="2" charset="-78"/>
            </a:endParaRPr>
          </a:p>
          <a:p>
            <a:pPr algn="r"/>
            <a:endParaRPr lang="en-US" sz="3200" b="1" dirty="0">
              <a:cs typeface="B Nazanin" panose="00000400000000000000" pitchFamily="2" charset="-78"/>
            </a:endParaRPr>
          </a:p>
          <a:p>
            <a:pPr algn="r"/>
            <a:r>
              <a:rPr lang="fa-IR" sz="3200" b="1" dirty="0">
                <a:cs typeface="B Nazanin" panose="00000400000000000000" pitchFamily="2" charset="-78"/>
              </a:rPr>
              <a:t>--ممکن است در 2تا3 روز اول اثرات پمپ مشهود نباشد اما </a:t>
            </a:r>
            <a:r>
              <a:rPr lang="fa-I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اثرات فیزیولوژیک </a:t>
            </a:r>
            <a:r>
              <a:rPr lang="fa-IR" sz="3200" b="1" dirty="0">
                <a:cs typeface="B Nazanin" panose="00000400000000000000" pitchFamily="2" charset="-78"/>
              </a:rPr>
              <a:t>ان زمینه را برای تولید شیر کافی یا زیاد فراهم می کند .</a:t>
            </a:r>
          </a:p>
        </p:txBody>
      </p:sp>
    </p:spTree>
    <p:extLst>
      <p:ext uri="{BB962C8B-B14F-4D97-AF65-F5344CB8AC3E}">
        <p14:creationId xmlns:p14="http://schemas.microsoft.com/office/powerpoint/2010/main" val="82074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30F769-4A2E-4B17-9169-D0BB28939705}"/>
              </a:ext>
            </a:extLst>
          </p:cNvPr>
          <p:cNvSpPr txBox="1"/>
          <p:nvPr/>
        </p:nvSpPr>
        <p:spPr>
          <a:xfrm>
            <a:off x="156755" y="91441"/>
            <a:ext cx="11821464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استفاده صحیح از پمپ :</a:t>
            </a:r>
            <a:endParaRPr lang="en-US" sz="32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1-اموزش صحیح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راه اندازی </a:t>
            </a:r>
            <a:r>
              <a:rPr lang="fa-IR" sz="2400" b="1" dirty="0">
                <a:cs typeface="B Nazanin" panose="00000400000000000000" pitchFamily="2" charset="-78"/>
              </a:rPr>
              <a:t>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استفاده</a:t>
            </a:r>
            <a:r>
              <a:rPr lang="fa-IR" sz="2400" b="1" dirty="0">
                <a:cs typeface="B Nazanin" panose="00000400000000000000" pitchFamily="2" charset="-78"/>
              </a:rPr>
              <a:t> 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تمیز کردن </a:t>
            </a:r>
            <a:r>
              <a:rPr lang="fa-IR" sz="2400" b="1" dirty="0">
                <a:cs typeface="B Nazanin" panose="00000400000000000000" pitchFamily="2" charset="-78"/>
              </a:rPr>
              <a:t>پمپ به مادر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0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2-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ارزیابی</a:t>
            </a:r>
            <a:r>
              <a:rPr lang="fa-IR" sz="2400" b="1" dirty="0">
                <a:cs typeface="B Nazanin" panose="00000400000000000000" pitchFamily="2" charset="-78"/>
              </a:rPr>
              <a:t> فشار مکش مناسب در قیف یا فلانک پمپ شیردوش واطمینان از درک مادر از این موضوع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3-انتخاب مناسب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اندازه</a:t>
            </a:r>
            <a:r>
              <a:rPr lang="fa-IR" sz="2400" b="1" dirty="0">
                <a:cs typeface="B Nazanin" panose="00000400000000000000" pitchFamily="2" charset="-78"/>
              </a:rPr>
              <a:t> قیف وتنوره پمپ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--پمپ باید برای استفاده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راحت </a:t>
            </a:r>
            <a:r>
              <a:rPr lang="fa-I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باشد وموجب درد وناراحتی مادر نشود</a:t>
            </a:r>
          </a:p>
          <a:p>
            <a:pPr algn="r"/>
            <a:endParaRPr lang="fa-IR" dirty="0">
              <a:cs typeface="B Nazanin" panose="00000400000000000000" pitchFamily="2" charset="-78"/>
            </a:endParaRPr>
          </a:p>
          <a:p>
            <a:pPr algn="r"/>
            <a:r>
              <a:rPr lang="fa-IR" sz="3200" dirty="0">
                <a:cs typeface="B Nazanin" panose="00000400000000000000" pitchFamily="2" charset="-78"/>
              </a:rPr>
              <a:t>مالش وفشردن نوک پستان باعث؟</a:t>
            </a:r>
            <a:endParaRPr lang="en-US" sz="3200" dirty="0">
              <a:cs typeface="B Nazanin" panose="00000400000000000000" pitchFamily="2" charset="-78"/>
            </a:endParaRPr>
          </a:p>
          <a:p>
            <a:pPr algn="r"/>
            <a:endParaRPr lang="fa-IR" sz="3200" dirty="0"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1-بلوک جریان شیر 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2-درد نوک پستان </a:t>
            </a:r>
          </a:p>
          <a:p>
            <a:pPr algn="r"/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3-تاثیر منفی در تولید شیر 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en-US" dirty="0">
              <a:cs typeface="B Nazanin" panose="00000400000000000000" pitchFamily="2" charset="-78"/>
            </a:endParaRPr>
          </a:p>
          <a:p>
            <a:pPr algn="r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42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E8825C-5535-4732-85D1-941722856688}"/>
              </a:ext>
            </a:extLst>
          </p:cNvPr>
          <p:cNvSpPr txBox="1"/>
          <p:nvPr/>
        </p:nvSpPr>
        <p:spPr>
          <a:xfrm flipH="1">
            <a:off x="0" y="1"/>
            <a:ext cx="12192000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>
                <a:cs typeface="B Nazanin" panose="00000400000000000000"/>
              </a:rPr>
              <a:t>انواع پمپ های الکتریکی :</a:t>
            </a: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1-</a:t>
            </a:r>
            <a:r>
              <a:rPr lang="fa-IR" sz="2400" b="1" dirty="0">
                <a:cs typeface="B Nazanin" panose="00000400000000000000"/>
              </a:rPr>
              <a:t>پمپ های نوع مکشی : که موجب می شود نوک پستان در سمت تنوره با سرعت وشدت به سمت داخل وبیرون حرکت کند </a:t>
            </a:r>
            <a:r>
              <a:rPr lang="fa-IR" sz="2000" b="1" dirty="0">
                <a:cs typeface="B Nazanin" panose="00000400000000000000"/>
              </a:rPr>
              <a:t>.</a:t>
            </a: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باعث می شود :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تغییر اندازه </a:t>
            </a:r>
            <a:r>
              <a:rPr lang="fa-IR" sz="2400" b="1" dirty="0">
                <a:cs typeface="B Nazanin" panose="00000400000000000000"/>
              </a:rPr>
              <a:t>نوک پستان 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فشار</a:t>
            </a:r>
            <a:r>
              <a:rPr lang="fa-IR" sz="2400" b="1" dirty="0">
                <a:cs typeface="B Nazanin" panose="00000400000000000000"/>
              </a:rPr>
              <a:t> 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اصطکاک </a:t>
            </a:r>
            <a:r>
              <a:rPr lang="fa-IR" sz="2400" b="1" dirty="0">
                <a:cs typeface="B Nazanin" panose="00000400000000000000"/>
              </a:rPr>
              <a:t>در نتیجه نوک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دردناک</a:t>
            </a:r>
            <a:r>
              <a:rPr lang="fa-IR" sz="2400" b="1" dirty="0">
                <a:cs typeface="B Nazanin" panose="00000400000000000000"/>
              </a:rPr>
              <a:t> شده وپستان به طور کامل تخلیه نمی شود .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b="1" dirty="0">
              <a:cs typeface="B Nazanin" panose="00000400000000000000"/>
            </a:endParaRPr>
          </a:p>
          <a:p>
            <a:pPr algn="r"/>
            <a:endParaRPr lang="fa-IR" b="1" dirty="0">
              <a:solidFill>
                <a:srgbClr val="FF0000"/>
              </a:solidFill>
              <a:cs typeface="B Nazanin" panose="00000400000000000000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2-</a:t>
            </a:r>
            <a:r>
              <a:rPr lang="fa-IR" sz="2400" b="1" dirty="0">
                <a:cs typeface="B Nazanin" panose="00000400000000000000"/>
              </a:rPr>
              <a:t>پمپ مکش وفشردن را ترکیب می کند </a:t>
            </a:r>
            <a:r>
              <a:rPr lang="fa-IR" b="1" dirty="0">
                <a:cs typeface="B Nazanin" panose="00000400000000000000"/>
              </a:rPr>
              <a:t>:(شبیه مکیدن نوزاد) </a:t>
            </a:r>
            <a:endParaRPr lang="en-US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به جای اینکه نوک پستان را به درون تنوره بکشد به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هر اندازه ای </a:t>
            </a:r>
            <a:r>
              <a:rPr lang="fa-IR" sz="2400" b="1" dirty="0">
                <a:cs typeface="B Nazanin" panose="00000400000000000000"/>
              </a:rPr>
              <a:t>به</a:t>
            </a: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 نوک پستان اجازه میدهد که به راحتی کمپرس شود . </a:t>
            </a:r>
          </a:p>
          <a:p>
            <a:pPr algn="r"/>
            <a:endParaRPr lang="fa-IR" b="1" dirty="0">
              <a:cs typeface="B Nazanin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597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--هنگام انتخاب پمپ </a:t>
            </a:r>
            <a:r>
              <a:rPr lang="fa-IR" sz="2800" b="1" dirty="0">
                <a:solidFill>
                  <a:srgbClr val="00B0F0"/>
                </a:solidFill>
                <a:cs typeface="B Nazanin" panose="00000400000000000000" pitchFamily="2" charset="-78"/>
              </a:rPr>
              <a:t>اندازه نوک پستان مادر </a:t>
            </a:r>
            <a:r>
              <a:rPr lang="fa-IR" sz="2800" b="1" dirty="0">
                <a:cs typeface="B Nazanin" panose="00000400000000000000" pitchFamily="2" charset="-78"/>
              </a:rPr>
              <a:t>باید در نظر گرفته شودتا نوک در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وسط</a:t>
            </a:r>
            <a:r>
              <a:rPr lang="fa-IR" sz="2800" b="1" dirty="0">
                <a:cs typeface="B Nazanin" panose="00000400000000000000" pitchFamily="2" charset="-78"/>
              </a:rPr>
              <a:t> تنوره ساییده نشود. 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4000" b="1" dirty="0">
                <a:cs typeface="B Nazanin" panose="00000400000000000000" pitchFamily="2" charset="-78"/>
              </a:rPr>
              <a:t>تنگی تنوره؟</a:t>
            </a:r>
            <a:endParaRPr lang="en-US" sz="4000" b="1" dirty="0">
              <a:cs typeface="B Nazanin" panose="00000400000000000000" pitchFamily="2" charset="-78"/>
            </a:endParaRPr>
          </a:p>
          <a:p>
            <a:pPr algn="r"/>
            <a:endParaRPr lang="fa-IR" sz="40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solidFill>
                  <a:srgbClr val="92D05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1-کاهش خروج شیر 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2-انسدادمجرا 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3-کاهش تولید شیر </a:t>
            </a:r>
          </a:p>
        </p:txBody>
      </p:sp>
    </p:spTree>
    <p:extLst>
      <p:ext uri="{BB962C8B-B14F-4D97-AF65-F5344CB8AC3E}">
        <p14:creationId xmlns:p14="http://schemas.microsoft.com/office/powerpoint/2010/main" val="33909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1BD1F6-A8B1-4287-AFD2-38B0525F88FA}"/>
              </a:ext>
            </a:extLst>
          </p:cNvPr>
          <p:cNvSpPr txBox="1"/>
          <p:nvPr/>
        </p:nvSpPr>
        <p:spPr>
          <a:xfrm flipH="1">
            <a:off x="2621902" y="513184"/>
            <a:ext cx="860282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>
                <a:cs typeface="B Nazanin" panose="00000400000000000000" pitchFamily="2" charset="-78"/>
              </a:rPr>
              <a:t>فشار مکش :</a:t>
            </a:r>
            <a:endParaRPr lang="en-US" sz="40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از اعمال فشار بیش از حد پرهیز </a:t>
            </a:r>
            <a:r>
              <a:rPr lang="fa-IR" sz="2400" dirty="0">
                <a:cs typeface="B Nazanin" panose="00000400000000000000" pitchFamily="2" charset="-78"/>
              </a:rPr>
              <a:t>: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موجب صدمه وترک قاعده نوک پستان در محل اتصال به هاله 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--فشار مکشی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ملایم</a:t>
            </a:r>
            <a:r>
              <a:rPr lang="fa-IR" sz="2400" b="1" dirty="0">
                <a:cs typeface="B Nazanin" panose="00000400000000000000" pitchFamily="2" charset="-78"/>
              </a:rPr>
              <a:t> ایده ال است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--مکش قوی اگر سبب درد یا اسیب شود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تولید شیر بیشتری نمی کند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--فشار مکش به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حجم شیر تولید شده </a:t>
            </a:r>
            <a:r>
              <a:rPr lang="fa-IR" sz="2400" b="1" dirty="0">
                <a:cs typeface="B Nazanin" panose="00000400000000000000" pitchFamily="2" charset="-78"/>
              </a:rPr>
              <a:t>ارتباط ندارد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--تولید شیر به تحریک نوک پستان بستگی دارد .</a:t>
            </a:r>
          </a:p>
        </p:txBody>
      </p:sp>
    </p:spTree>
    <p:extLst>
      <p:ext uri="{BB962C8B-B14F-4D97-AF65-F5344CB8AC3E}">
        <p14:creationId xmlns:p14="http://schemas.microsoft.com/office/powerpoint/2010/main" val="27983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076A84-9ECD-4EE6-9B1F-56CD84C88B33}"/>
              </a:ext>
            </a:extLst>
          </p:cNvPr>
          <p:cNvSpPr txBox="1"/>
          <p:nvPr/>
        </p:nvSpPr>
        <p:spPr>
          <a:xfrm>
            <a:off x="2030595" y="587830"/>
            <a:ext cx="9199983" cy="60324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>
                <a:cs typeface="B Nazanin" panose="00000400000000000000"/>
              </a:rPr>
              <a:t>اتصال مناسب قیف شیردوش به پستان :</a:t>
            </a:r>
          </a:p>
          <a:p>
            <a:pPr algn="r"/>
            <a:endParaRPr lang="fa-IR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به مادر اموزش که قیف شیردوش را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خیلی سفت </a:t>
            </a:r>
            <a:r>
              <a:rPr lang="fa-IR" sz="2400" b="1" dirty="0">
                <a:cs typeface="B Nazanin" panose="00000400000000000000"/>
              </a:rPr>
              <a:t>به پستان فشار ندهد ،به اندازه ای که مکش را حس کند .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solidFill>
                  <a:schemeClr val="accent2"/>
                </a:solidFill>
                <a:cs typeface="B Nazanin" panose="00000400000000000000"/>
              </a:rPr>
              <a:t>اگر فشار محکم باشد :</a:t>
            </a:r>
          </a:p>
          <a:p>
            <a:pPr algn="r"/>
            <a:endParaRPr lang="fa-IR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انسداد</a:t>
            </a:r>
            <a:r>
              <a:rPr lang="fa-IR" sz="2400" b="1" dirty="0">
                <a:cs typeface="B Nazanin" panose="00000400000000000000"/>
              </a:rPr>
              <a:t> جریان شیر از ناحیه تورفته و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باعث احتقان </a:t>
            </a:r>
            <a:r>
              <a:rPr lang="fa-IR" sz="2400" b="1" dirty="0">
                <a:cs typeface="B Nazanin" panose="00000400000000000000"/>
              </a:rPr>
              <a:t>بالای قسمت انسداد در</a:t>
            </a: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نتیجه عدم تخلیه </a:t>
            </a:r>
            <a:r>
              <a:rPr lang="fa-IR" sz="2400" b="1" dirty="0">
                <a:cs typeface="B Nazanin" panose="00000400000000000000"/>
              </a:rPr>
              <a:t>کامل پستان وخطر بروز انسدادمجرا .</a:t>
            </a:r>
          </a:p>
          <a:p>
            <a:pPr algn="r"/>
            <a:endParaRPr lang="fa-IR" dirty="0">
              <a:cs typeface="B Nazanin" panose="00000400000000000000"/>
            </a:endParaRPr>
          </a:p>
          <a:p>
            <a:pPr algn="r"/>
            <a:endParaRPr lang="fa-IR" dirty="0">
              <a:cs typeface="B Nazanin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729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477" y="1037467"/>
            <a:ext cx="95624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4000" b="1" dirty="0">
                <a:cs typeface="B Nazanin" panose="00000400000000000000" pitchFamily="2" charset="-78"/>
              </a:rPr>
              <a:t>تاثیر ماساژ پستان هنگام پمپ ؟؟</a:t>
            </a:r>
            <a:endParaRPr lang="en-US" sz="4000" b="1" dirty="0">
              <a:cs typeface="B Nazanin" panose="00000400000000000000" pitchFamily="2" charset="-78"/>
            </a:endParaRP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1- افزایش جریان خون 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2-کمک به خروج شیر وتخلیه بهتر پستان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3-افزایش چربی شیر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4-افزایش تولید شیر </a:t>
            </a:r>
          </a:p>
        </p:txBody>
      </p:sp>
    </p:spTree>
    <p:extLst>
      <p:ext uri="{BB962C8B-B14F-4D97-AF65-F5344CB8AC3E}">
        <p14:creationId xmlns:p14="http://schemas.microsoft.com/office/powerpoint/2010/main" val="101561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125B72-10B0-416C-8A58-15E5F96D8A55}"/>
              </a:ext>
            </a:extLst>
          </p:cNvPr>
          <p:cNvSpPr txBox="1"/>
          <p:nvPr/>
        </p:nvSpPr>
        <p:spPr>
          <a:xfrm flipH="1">
            <a:off x="2547415" y="852091"/>
            <a:ext cx="885475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800" dirty="0">
                <a:cs typeface="B Nazanin" panose="00000400000000000000" pitchFamily="2" charset="-78"/>
              </a:rPr>
              <a:t>طول مدت پمپ زدن :</a:t>
            </a:r>
            <a:endParaRPr lang="en-US" sz="48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solidFill>
                  <a:srgbClr val="002060"/>
                </a:solidFill>
                <a:cs typeface="B Nazanin" panose="00000400000000000000" pitchFamily="2" charset="-78"/>
              </a:rPr>
              <a:t>2تا 3ساعت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به مدت </a:t>
            </a:r>
            <a:r>
              <a:rPr lang="fa-IR" sz="2800" dirty="0">
                <a:solidFill>
                  <a:srgbClr val="002060"/>
                </a:solidFill>
                <a:cs typeface="B Nazanin" panose="00000400000000000000" pitchFamily="2" charset="-78"/>
              </a:rPr>
              <a:t>15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تا </a:t>
            </a:r>
            <a:r>
              <a:rPr lang="fa-IR" sz="2800" dirty="0">
                <a:solidFill>
                  <a:srgbClr val="002060"/>
                </a:solidFill>
                <a:cs typeface="B Nazanin" panose="00000400000000000000" pitchFamily="2" charset="-78"/>
              </a:rPr>
              <a:t>20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دقیقه بعد از جاری شدن شیر هر نوبت حداقل </a:t>
            </a:r>
            <a:r>
              <a:rPr lang="fa-IR" sz="2800" dirty="0">
                <a:solidFill>
                  <a:srgbClr val="002060"/>
                </a:solidFill>
                <a:cs typeface="B Nazanin" panose="00000400000000000000" pitchFamily="2" charset="-78"/>
              </a:rPr>
              <a:t>15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دقیقه پمپ در صورتی که پیش از </a:t>
            </a:r>
            <a:r>
              <a:rPr lang="fa-IR" sz="2800" dirty="0">
                <a:solidFill>
                  <a:srgbClr val="002060"/>
                </a:solidFill>
                <a:cs typeface="B Nazanin" panose="00000400000000000000" pitchFamily="2" charset="-78"/>
              </a:rPr>
              <a:t>15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دقیقه جریان شیر 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متوقف شود برای </a:t>
            </a:r>
            <a:r>
              <a:rPr lang="fa-IR" sz="2800" dirty="0">
                <a:solidFill>
                  <a:srgbClr val="002060"/>
                </a:solidFill>
                <a:cs typeface="B Nazanin" panose="00000400000000000000" pitchFamily="2" charset="-78"/>
              </a:rPr>
              <a:t>2 دقیقه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پمپ ادامه بعد قطع پمپ </a:t>
            </a:r>
          </a:p>
          <a:p>
            <a:pPr algn="r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78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DA0A53-D967-4875-B930-798AB0C835F0}"/>
              </a:ext>
            </a:extLst>
          </p:cNvPr>
          <p:cNvSpPr txBox="1"/>
          <p:nvPr/>
        </p:nvSpPr>
        <p:spPr>
          <a:xfrm flipH="1">
            <a:off x="-1" y="0"/>
            <a:ext cx="12191999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5400" dirty="0">
                <a:cs typeface="B Nazanin" panose="00000400000000000000" pitchFamily="2" charset="-78"/>
              </a:rPr>
              <a:t>اهداف:</a:t>
            </a: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1- شناخت مواردی که دوشیدن شیر ضروری است </a:t>
            </a:r>
          </a:p>
          <a:p>
            <a:pPr algn="r"/>
            <a:endParaRPr lang="en-US" sz="2800" dirty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2-اموزش دوشیدن شیر با روش های مختلف : دوشیدن با دست ویا دوشیدن با پمپ</a:t>
            </a:r>
          </a:p>
          <a:p>
            <a:pPr algn="r"/>
            <a:endParaRPr lang="en-US" sz="2800" dirty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cs typeface="B Nazanin" panose="00000400000000000000" pitchFamily="2" charset="-78"/>
              </a:rPr>
              <a:t>3- آگاهی از طرز نگهداری و مصرف شیر دوشیده شده مادر </a:t>
            </a:r>
          </a:p>
        </p:txBody>
      </p:sp>
    </p:spTree>
    <p:extLst>
      <p:ext uri="{BB962C8B-B14F-4D97-AF65-F5344CB8AC3E}">
        <p14:creationId xmlns:p14="http://schemas.microsoft.com/office/powerpoint/2010/main" val="149353571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244" y="632110"/>
            <a:ext cx="83070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با ادامه افزایش تولید شیر </a:t>
            </a:r>
            <a:r>
              <a:rPr lang="fa-I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ادامه تخلیه متناوب </a:t>
            </a:r>
            <a:r>
              <a:rPr lang="fa-IR" sz="2400" b="1" dirty="0">
                <a:cs typeface="B Nazanin" panose="00000400000000000000" pitchFamily="2" charset="-78"/>
              </a:rPr>
              <a:t>اهمیت داشته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--</a:t>
            </a:r>
            <a:r>
              <a:rPr lang="fa-IR" sz="2400" b="1" dirty="0">
                <a:cs typeface="B Nazanin" panose="00000400000000000000" pitchFamily="2" charset="-78"/>
              </a:rPr>
              <a:t>تنظیم ترشح شیر به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میزان تخلیه پستان در هر جلسه </a:t>
            </a:r>
            <a:r>
              <a:rPr lang="fa-IR" sz="2400" b="1" dirty="0">
                <a:cs typeface="B Nazanin" panose="00000400000000000000" pitchFamily="2" charset="-78"/>
              </a:rPr>
              <a:t>بستگی دارد 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--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فاصله بین دفعات دوشیدن </a:t>
            </a:r>
            <a:r>
              <a:rPr lang="fa-IR" sz="2400" b="1" dirty="0">
                <a:cs typeface="B Nazanin" panose="00000400000000000000" pitchFamily="2" charset="-78"/>
              </a:rPr>
              <a:t>موجب کاهش تولید شیر می شود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--</a:t>
            </a:r>
            <a:r>
              <a:rPr lang="fa-IR" sz="2400" b="1" dirty="0">
                <a:cs typeface="B Nazanin" panose="00000400000000000000" pitchFamily="2" charset="-78"/>
              </a:rPr>
              <a:t>به مادر اموزش داده که پستان پر 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شیر کمتری </a:t>
            </a:r>
            <a:r>
              <a:rPr lang="fa-IR" sz="2400" b="1" dirty="0">
                <a:cs typeface="B Nazanin" panose="00000400000000000000" pitchFamily="2" charset="-78"/>
              </a:rPr>
              <a:t>تولید می کند 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--</a:t>
            </a:r>
            <a:r>
              <a:rPr lang="fa-IR" sz="2400" b="1" dirty="0">
                <a:cs typeface="B Nazanin" panose="00000400000000000000" pitchFamily="2" charset="-78"/>
              </a:rPr>
              <a:t>اگر شرایط جسمانی مادر پایدار نیست 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پرستار</a:t>
            </a:r>
            <a:r>
              <a:rPr lang="fa-IR" sz="2400" b="1" dirty="0">
                <a:cs typeface="B Nazanin" panose="00000400000000000000" pitchFamily="2" charset="-78"/>
              </a:rPr>
              <a:t> 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مشاور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شیر</a:t>
            </a:r>
            <a:r>
              <a:rPr lang="fa-IR" sz="2400" b="1" dirty="0">
                <a:cs typeface="B Nazanin" panose="00000400000000000000" pitchFamily="2" charset="-78"/>
              </a:rPr>
              <a:t>یا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عضو خانواده </a:t>
            </a:r>
            <a:r>
              <a:rPr lang="fa-IR" sz="2400" b="1" dirty="0">
                <a:cs typeface="B Nazanin" panose="00000400000000000000" pitchFamily="2" charset="-78"/>
              </a:rPr>
              <a:t>پمپ بزند 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861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71BB26-5266-2D32-40BA-CC45AABE8CFD}"/>
              </a:ext>
            </a:extLst>
          </p:cNvPr>
          <p:cNvSpPr txBox="1"/>
          <p:nvPr/>
        </p:nvSpPr>
        <p:spPr>
          <a:xfrm>
            <a:off x="842865" y="1120676"/>
            <a:ext cx="10506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</a:rPr>
              <a:t>تحریک رفلکس جهش شیر توسط دهان شیرخوار به طور متوسط </a:t>
            </a:r>
            <a:r>
              <a:rPr lang="fa-IR" sz="2400" dirty="0">
                <a:solidFill>
                  <a:srgbClr val="00B050"/>
                </a:solidFill>
              </a:rPr>
              <a:t>54 ثانیه طول </a:t>
            </a:r>
            <a:r>
              <a:rPr lang="fa-IR" sz="2400" dirty="0">
                <a:solidFill>
                  <a:srgbClr val="FF0000"/>
                </a:solidFill>
              </a:rPr>
              <a:t>می کشد ، در صورتیکه</a:t>
            </a:r>
          </a:p>
          <a:p>
            <a:pPr algn="r"/>
            <a:endParaRPr lang="fa-IR" sz="2400" dirty="0">
              <a:solidFill>
                <a:srgbClr val="FF0000"/>
              </a:solidFill>
            </a:endParaRPr>
          </a:p>
          <a:p>
            <a:pPr algn="r"/>
            <a:r>
              <a:rPr lang="fa-IR" sz="2400" dirty="0">
                <a:solidFill>
                  <a:srgbClr val="FF0000"/>
                </a:solidFill>
              </a:rPr>
              <a:t> با شیر دوش می تواند تا </a:t>
            </a:r>
            <a:r>
              <a:rPr lang="fa-IR" sz="2400" dirty="0">
                <a:solidFill>
                  <a:srgbClr val="00B050"/>
                </a:solidFill>
              </a:rPr>
              <a:t>4 دقیقه </a:t>
            </a:r>
            <a:r>
              <a:rPr lang="fa-IR" sz="2400" dirty="0">
                <a:solidFill>
                  <a:srgbClr val="FF0000"/>
                </a:solidFill>
              </a:rPr>
              <a:t>هم طول بکشد . </a:t>
            </a:r>
          </a:p>
          <a:p>
            <a:pPr algn="r"/>
            <a:endParaRPr lang="fa-IR" sz="2400" dirty="0">
              <a:solidFill>
                <a:srgbClr val="FF0000"/>
              </a:solidFill>
            </a:endParaRPr>
          </a:p>
          <a:p>
            <a:pPr algn="r"/>
            <a:r>
              <a:rPr lang="fa-IR" sz="2400" dirty="0">
                <a:solidFill>
                  <a:srgbClr val="FF0000"/>
                </a:solidFill>
              </a:rPr>
              <a:t>معمولا وقتی جریان شیر آهسته باشد شیرخوار </a:t>
            </a:r>
            <a:r>
              <a:rPr lang="fa-IR" sz="2400" dirty="0">
                <a:solidFill>
                  <a:srgbClr val="7030A0"/>
                </a:solidFill>
              </a:rPr>
              <a:t>سریع تر </a:t>
            </a:r>
            <a:r>
              <a:rPr lang="fa-IR" sz="2400" dirty="0">
                <a:solidFill>
                  <a:srgbClr val="FF0000"/>
                </a:solidFill>
              </a:rPr>
              <a:t>می مکد ووقتی جریان شیر زیاد باشد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آهسته تر</a:t>
            </a:r>
          </a:p>
          <a:p>
            <a:pPr algn="r"/>
            <a:endParaRPr lang="fa-IR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a-IR" sz="2400" dirty="0">
                <a:solidFill>
                  <a:srgbClr val="FF0000"/>
                </a:solidFill>
              </a:rPr>
              <a:t>می مکد . متوسط مکیدن شیرخوار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74 سیکل در دقیقه </a:t>
            </a:r>
            <a:r>
              <a:rPr lang="fa-IR" sz="2400" dirty="0">
                <a:solidFill>
                  <a:srgbClr val="FF0000"/>
                </a:solidFill>
              </a:rPr>
              <a:t>است </a:t>
            </a:r>
            <a:r>
              <a:rPr lang="fa-IR" sz="2400" dirty="0"/>
              <a:t>( 36 تا 126 سیکل در دقیقه ) </a:t>
            </a:r>
          </a:p>
          <a:p>
            <a:pPr algn="r"/>
            <a:endParaRPr lang="fa-IR" sz="2400" dirty="0"/>
          </a:p>
          <a:p>
            <a:pPr algn="r"/>
            <a:r>
              <a:rPr lang="fa-IR" sz="2400" dirty="0"/>
              <a:t>فشار منفی </a:t>
            </a:r>
            <a:r>
              <a:rPr lang="fa-IR" sz="2400" dirty="0">
                <a:solidFill>
                  <a:srgbClr val="FF0000"/>
                </a:solidFill>
              </a:rPr>
              <a:t>ایجاد شده توسط مکیدن شیرخوار </a:t>
            </a:r>
            <a:r>
              <a:rPr lang="fa-IR" sz="2400" dirty="0">
                <a:solidFill>
                  <a:schemeClr val="accent4">
                    <a:lumMod val="75000"/>
                  </a:schemeClr>
                </a:solidFill>
              </a:rPr>
              <a:t>50-</a:t>
            </a:r>
            <a:r>
              <a:rPr lang="fa-IR" sz="2400" dirty="0">
                <a:solidFill>
                  <a:srgbClr val="FF0000"/>
                </a:solidFill>
              </a:rPr>
              <a:t> تا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400" dirty="0">
                <a:solidFill>
                  <a:schemeClr val="accent4">
                    <a:lumMod val="75000"/>
                  </a:schemeClr>
                </a:solidFill>
              </a:rPr>
              <a:t>155-</a:t>
            </a:r>
            <a:r>
              <a:rPr lang="fa-IR" sz="2400" dirty="0">
                <a:solidFill>
                  <a:srgbClr val="FF0000"/>
                </a:solidFill>
              </a:rPr>
              <a:t> میلی لیتر جیوه وحداکثر </a:t>
            </a:r>
            <a:r>
              <a:rPr lang="fa-IR" sz="2400" dirty="0">
                <a:solidFill>
                  <a:schemeClr val="accent4">
                    <a:lumMod val="75000"/>
                  </a:schemeClr>
                </a:solidFill>
              </a:rPr>
              <a:t>241-</a:t>
            </a:r>
            <a:r>
              <a:rPr lang="fa-IR" sz="2400" dirty="0">
                <a:solidFill>
                  <a:srgbClr val="FF0000"/>
                </a:solidFill>
              </a:rPr>
              <a:t> میلی لیتر جیوه است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5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9E184D-5424-E20A-5E70-D6D1A8656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06" y="0"/>
            <a:ext cx="6947188" cy="67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36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F0D914-D71A-D003-F9D9-A81CA458C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71" y="0"/>
            <a:ext cx="531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60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AF7515-761C-B2AE-17B2-1978F4313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45" y="0"/>
            <a:ext cx="5003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5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D8F3D8-9EEB-41BD-390B-9A61FF86D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32" y="0"/>
            <a:ext cx="432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84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AFF48A-49C4-F791-6C7C-1763D5E5D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17" y="0"/>
            <a:ext cx="457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DAC399-2A7C-6322-5632-9B13A5C70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34" y="0"/>
            <a:ext cx="506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3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358E94-F110-F153-8F68-A6A62B95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26" y="0"/>
            <a:ext cx="4760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A03CF7-9E21-04F8-D57A-4B9F834B8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9809" y="-690467"/>
            <a:ext cx="3492381" cy="67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79" y="-74645"/>
            <a:ext cx="11990521" cy="652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fa-IR" dirty="0"/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/>
              </a:rPr>
              <a:t>در چه مواردی باید شیرمادر دوشیده شود :</a:t>
            </a:r>
          </a:p>
          <a:p>
            <a:pPr algn="r"/>
            <a:endParaRPr lang="fa-IR" dirty="0">
              <a:cs typeface="B Nazanin" panose="00000400000000000000"/>
            </a:endParaRPr>
          </a:p>
          <a:p>
            <a:pPr algn="r"/>
            <a:r>
              <a:rPr lang="fa-IR" sz="2000" b="1" dirty="0">
                <a:cs typeface="B Nazanin" panose="00000400000000000000"/>
              </a:rPr>
              <a:t>1-برای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تغذیه </a:t>
            </a:r>
            <a:r>
              <a:rPr lang="fa-IR" sz="2000" b="1" dirty="0">
                <a:cs typeface="B Nazanin" panose="00000400000000000000"/>
              </a:rPr>
              <a:t>نوزاد نارس یا کم وزن</a:t>
            </a:r>
            <a:endParaRPr lang="en-US" sz="2000" b="1" dirty="0">
              <a:cs typeface="B Nazanin" panose="00000400000000000000"/>
            </a:endParaRPr>
          </a:p>
          <a:p>
            <a:pPr algn="r"/>
            <a:endParaRPr lang="en-US" sz="2000" b="1" dirty="0">
              <a:cs typeface="B Nazanin" panose="00000400000000000000"/>
            </a:endParaRP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r>
              <a:rPr lang="fa-IR" sz="2000" b="1" dirty="0">
                <a:cs typeface="B Nazanin" panose="00000400000000000000"/>
              </a:rPr>
              <a:t>2-کمک به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نرم کردن هاله </a:t>
            </a:r>
            <a:r>
              <a:rPr lang="fa-IR" sz="2000" b="1" dirty="0">
                <a:cs typeface="B Nazanin" panose="00000400000000000000"/>
              </a:rPr>
              <a:t>در موارد احتقان</a:t>
            </a:r>
            <a:endParaRPr lang="en-US" sz="2000" b="1" dirty="0">
              <a:cs typeface="B Nazanin" panose="00000400000000000000"/>
            </a:endParaRP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r>
              <a:rPr lang="fa-IR" sz="2000" b="1" dirty="0">
                <a:cs typeface="B Nazanin" panose="00000400000000000000"/>
              </a:rPr>
              <a:t>3-زمانی که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یک یا چند مجرا مسدود </a:t>
            </a:r>
            <a:r>
              <a:rPr lang="fa-IR" sz="2000" b="1" dirty="0">
                <a:cs typeface="B Nazanin" panose="00000400000000000000"/>
              </a:rPr>
              <a:t>می شود</a:t>
            </a:r>
          </a:p>
          <a:p>
            <a:pPr algn="r"/>
            <a:r>
              <a:rPr lang="fa-IR" sz="2000" b="1" dirty="0">
                <a:cs typeface="B Nazanin" panose="00000400000000000000"/>
              </a:rPr>
              <a:t> </a:t>
            </a: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r>
              <a:rPr lang="fa-IR" sz="2000" b="1" dirty="0">
                <a:cs typeface="B Nazanin" panose="00000400000000000000"/>
              </a:rPr>
              <a:t>4-عدم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 توانایی </a:t>
            </a:r>
            <a:r>
              <a:rPr lang="fa-IR" sz="2000" b="1" dirty="0">
                <a:cs typeface="B Nazanin" panose="00000400000000000000"/>
              </a:rPr>
              <a:t>شیرخوار برای گرفتن پستان </a:t>
            </a: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r>
              <a:rPr lang="fa-IR" sz="2000" b="1" dirty="0">
                <a:cs typeface="B Nazanin" panose="00000400000000000000"/>
              </a:rPr>
              <a:t>5-به منظور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افزایش تولید شیر </a:t>
            </a:r>
            <a:r>
              <a:rPr lang="fa-IR" sz="2000" b="1" dirty="0">
                <a:cs typeface="B Nazanin" panose="00000400000000000000"/>
              </a:rPr>
              <a:t>مادر در مواقع کمبود شیر</a:t>
            </a:r>
            <a:endParaRPr lang="en-US" sz="2000" b="1" dirty="0">
              <a:cs typeface="B Nazanin" panose="00000400000000000000"/>
            </a:endParaRP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endParaRPr lang="fa-IR" sz="2000" b="1" dirty="0">
              <a:cs typeface="B Nazanin" panose="00000400000000000000"/>
            </a:endParaRPr>
          </a:p>
          <a:p>
            <a:pPr algn="r"/>
            <a:r>
              <a:rPr lang="fa-IR" sz="2000" b="1" dirty="0">
                <a:cs typeface="B Nazanin" panose="00000400000000000000"/>
              </a:rPr>
              <a:t>6-به منظور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/>
              </a:rPr>
              <a:t>تداوم تولید شیر </a:t>
            </a:r>
            <a:r>
              <a:rPr lang="fa-IR" sz="2000" b="1" dirty="0">
                <a:cs typeface="B Nazanin" panose="00000400000000000000"/>
              </a:rPr>
              <a:t>در موارد بیماری مادر یا شیرخوار یا استفاده مادر از برخی داروها </a:t>
            </a:r>
          </a:p>
          <a:p>
            <a:pPr algn="r"/>
            <a:endParaRPr lang="fa-IR" b="1" dirty="0">
              <a:cs typeface="B Nazanin" panose="00000400000000000000"/>
            </a:endParaRPr>
          </a:p>
          <a:p>
            <a:pPr lvl="0" algn="r"/>
            <a:endParaRPr lang="fa-IR" b="1" dirty="0">
              <a:solidFill>
                <a:prstClr val="black"/>
              </a:solidFill>
              <a:cs typeface="B Nazanin" panose="00000400000000000000"/>
            </a:endParaRPr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5307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2E3A5C-4B5F-417B-AF31-8EF38D4A2B75}"/>
              </a:ext>
            </a:extLst>
          </p:cNvPr>
          <p:cNvSpPr txBox="1"/>
          <p:nvPr/>
        </p:nvSpPr>
        <p:spPr>
          <a:xfrm flipH="1">
            <a:off x="541173" y="0"/>
            <a:ext cx="8845423" cy="83099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نتیجه گیری:</a:t>
            </a:r>
            <a:endParaRPr lang="en-US" sz="36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1-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ساعات</a:t>
            </a:r>
            <a:r>
              <a:rPr lang="fa-IR" sz="2400" b="1" dirty="0">
                <a:cs typeface="B Nazanin" panose="00000400000000000000" pitchFamily="2" charset="-78"/>
              </a:rPr>
              <a:t> 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روزهای اول </a:t>
            </a:r>
            <a:r>
              <a:rPr lang="fa-IR" sz="2400" b="1" dirty="0">
                <a:cs typeface="B Nazanin" panose="00000400000000000000" pitchFamily="2" charset="-78"/>
              </a:rPr>
              <a:t>حیاتی ترین زمان برای اغاز وبرقراری شیر مادر است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2-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ماساژپستان</a:t>
            </a:r>
            <a:r>
              <a:rPr lang="fa-IR" sz="2400" b="1" dirty="0">
                <a:cs typeface="B Nazanin" panose="00000400000000000000" pitchFamily="2" charset="-78"/>
              </a:rPr>
              <a:t> 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پمپ زدن </a:t>
            </a:r>
            <a:r>
              <a:rPr lang="fa-IR" sz="2400" b="1" dirty="0">
                <a:cs typeface="B Nazanin" panose="00000400000000000000" pitchFamily="2" charset="-78"/>
              </a:rPr>
              <a:t>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دوشیدن شیر با دست </a:t>
            </a:r>
            <a:r>
              <a:rPr lang="fa-IR" sz="2400" b="1" dirty="0">
                <a:cs typeface="B Nazanin" panose="00000400000000000000" pitchFamily="2" charset="-78"/>
              </a:rPr>
              <a:t>راههای موثر افزایش تولید شیر هستند.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3-با عدم تخلیه مناسب کلستروم وشیر از پستان رسیدن به مرحله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لاکتوژنز 2 طولانی تر </a:t>
            </a:r>
            <a:r>
              <a:rPr lang="fa-IR" sz="2400" b="1" dirty="0">
                <a:cs typeface="B Nazanin" panose="00000400000000000000" pitchFamily="2" charset="-78"/>
              </a:rPr>
              <a:t>می شود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en-US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6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939" y="464950"/>
            <a:ext cx="85860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cs typeface="B Nazanin" panose="00000400000000000000" pitchFamily="2" charset="-78"/>
              </a:rPr>
              <a:t>4-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ظرف6ساعت اول </a:t>
            </a:r>
            <a:r>
              <a:rPr lang="fa-IR" sz="3200" b="1" dirty="0">
                <a:cs typeface="B Nazanin" panose="00000400000000000000" pitchFamily="2" charset="-78"/>
              </a:rPr>
              <a:t>بعد از زایمان (بخصو ص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 3 ساعت اول </a:t>
            </a:r>
            <a:r>
              <a:rPr lang="fa-IR" sz="3200" b="1" dirty="0">
                <a:cs typeface="B Nazanin" panose="00000400000000000000" pitchFamily="2" charset="-78"/>
              </a:rPr>
              <a:t>با دست وخصوصا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ساعت اول </a:t>
            </a:r>
            <a:r>
              <a:rPr lang="fa-IR" sz="3200" b="1" dirty="0">
                <a:cs typeface="B Nazanin" panose="00000400000000000000" pitchFamily="2" charset="-78"/>
              </a:rPr>
              <a:t>) با توجه به </a:t>
            </a:r>
            <a:r>
              <a:rPr lang="fa-IR" sz="3200" b="1" dirty="0">
                <a:solidFill>
                  <a:srgbClr val="92D050"/>
                </a:solidFill>
                <a:cs typeface="B Nazanin" panose="00000400000000000000" pitchFamily="2" charset="-78"/>
              </a:rPr>
              <a:t>شرایط مادر </a:t>
            </a:r>
            <a:r>
              <a:rPr lang="fa-IR" sz="3200" b="1" dirty="0">
                <a:cs typeface="B Nazanin" panose="00000400000000000000" pitchFamily="2" charset="-78"/>
              </a:rPr>
              <a:t>پمپ زدن شروع شود  وهر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2تا3</a:t>
            </a:r>
            <a:r>
              <a:rPr lang="fa-IR" sz="3200" b="1" dirty="0">
                <a:cs typeface="B Nazanin" panose="00000400000000000000" pitchFamily="2" charset="-78"/>
              </a:rPr>
              <a:t> ساعت وبه مدت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15 دقیقه </a:t>
            </a:r>
            <a:r>
              <a:rPr lang="fa-IR" sz="3200" b="1" dirty="0">
                <a:cs typeface="B Nazanin" panose="00000400000000000000" pitchFamily="2" charset="-78"/>
              </a:rPr>
              <a:t>ادامه دهد.</a:t>
            </a:r>
            <a:endParaRPr lang="en-US" sz="3200" b="1" dirty="0">
              <a:cs typeface="B Nazanin" panose="00000400000000000000" pitchFamily="2" charset="-78"/>
            </a:endParaRPr>
          </a:p>
          <a:p>
            <a:pPr algn="r"/>
            <a:endParaRPr lang="fa-IR" sz="3200" b="1" dirty="0">
              <a:cs typeface="B Nazanin" panose="00000400000000000000" pitchFamily="2" charset="-78"/>
            </a:endParaRPr>
          </a:p>
          <a:p>
            <a:pPr algn="r"/>
            <a:r>
              <a:rPr lang="fa-IR" sz="3200" b="1" dirty="0">
                <a:cs typeface="B Nazanin" panose="00000400000000000000" pitchFamily="2" charset="-78"/>
              </a:rPr>
              <a:t> </a:t>
            </a:r>
            <a:endParaRPr lang="en-US" sz="3200" b="1" dirty="0">
              <a:cs typeface="B Nazanin" panose="00000400000000000000" pitchFamily="2" charset="-78"/>
            </a:endParaRPr>
          </a:p>
          <a:p>
            <a:pPr algn="r"/>
            <a:r>
              <a:rPr lang="fa-IR" sz="3200" b="1" dirty="0">
                <a:cs typeface="B Nazanin" panose="00000400000000000000" pitchFamily="2" charset="-78"/>
              </a:rPr>
              <a:t>5-استفاده از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روش صحیح شیردوشی </a:t>
            </a:r>
            <a:r>
              <a:rPr lang="fa-IR" sz="3200" b="1" dirty="0">
                <a:cs typeface="B Nazanin" panose="00000400000000000000" pitchFamily="2" charset="-78"/>
              </a:rPr>
              <a:t>موجب تولید </a:t>
            </a:r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حداکثر</a:t>
            </a:r>
            <a:r>
              <a:rPr lang="fa-IR" sz="3200" b="1" dirty="0">
                <a:cs typeface="B Nazanin" panose="00000400000000000000" pitchFamily="2" charset="-78"/>
              </a:rPr>
              <a:t> اغوز می شود .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857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C10318-3396-4310-A21E-3A9066C1B7CC}"/>
              </a:ext>
            </a:extLst>
          </p:cNvPr>
          <p:cNvSpPr/>
          <p:nvPr/>
        </p:nvSpPr>
        <p:spPr>
          <a:xfrm>
            <a:off x="388723" y="313074"/>
            <a:ext cx="8864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6-همه مادران نوزادان اواخر نارسی باید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ماساژ پستان</a:t>
            </a:r>
            <a:r>
              <a:rPr lang="fa-IR" sz="2400" b="1" dirty="0">
                <a:cs typeface="B Nazanin" panose="00000400000000000000" pitchFamily="2" charset="-78"/>
              </a:rPr>
              <a:t> و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دوشیدن شیر </a:t>
            </a:r>
            <a:r>
              <a:rPr lang="fa-IR" sz="2400" b="1" dirty="0">
                <a:cs typeface="B Nazanin" panose="00000400000000000000" pitchFamily="2" charset="-78"/>
              </a:rPr>
              <a:t>را یاد بگیرند وتشویق شوند که این عمل را ظرف 3ساعت پس از تولد اغاز کنند .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7-دوشیدن را تا زمانی که نوزاد بتواند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به طور موثر</a:t>
            </a:r>
            <a:r>
              <a:rPr lang="fa-IR" sz="2400" b="1" dirty="0">
                <a:cs typeface="B Nazanin" panose="00000400000000000000" pitchFamily="2" charset="-78"/>
              </a:rPr>
              <a:t> در همه دفعات شیر بخورد وتولید شیر در حال افزایش باشد (500سی سی در 24 ساعت )برسد .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8-به مادر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استفاده صحیح از پمپ </a:t>
            </a:r>
            <a:r>
              <a:rPr lang="fa-IR" sz="2400" b="1" dirty="0">
                <a:cs typeface="B Nazanin" panose="00000400000000000000" pitchFamily="2" charset="-78"/>
              </a:rPr>
              <a:t>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راه اندازی صحیح </a:t>
            </a:r>
            <a:r>
              <a:rPr lang="fa-IR" sz="2400" b="1" dirty="0">
                <a:cs typeface="B Nazanin" panose="00000400000000000000" pitchFamily="2" charset="-78"/>
              </a:rPr>
              <a:t>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تمیز کردن </a:t>
            </a:r>
            <a:r>
              <a:rPr lang="fa-IR" sz="2400" b="1" dirty="0">
                <a:cs typeface="B Nazanin" panose="00000400000000000000" pitchFamily="2" charset="-78"/>
              </a:rPr>
              <a:t>واندازه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مناسب تنوره </a:t>
            </a:r>
            <a:r>
              <a:rPr lang="fa-IR" sz="2400" b="1" dirty="0">
                <a:cs typeface="B Nazanin" panose="00000400000000000000" pitchFamily="2" charset="-78"/>
              </a:rPr>
              <a:t>وقسمت های پمپ اموزش داده شود .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9-نحوه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ذخیره</a:t>
            </a:r>
            <a:r>
              <a:rPr lang="fa-IR" sz="2400" b="1" dirty="0">
                <a:cs typeface="B Nazanin" panose="00000400000000000000" pitchFamily="2" charset="-78"/>
              </a:rPr>
              <a:t> شیر مادر 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نظافت ظروف </a:t>
            </a:r>
            <a:r>
              <a:rPr lang="fa-IR" sz="2400" b="1" dirty="0">
                <a:cs typeface="B Nazanin" panose="00000400000000000000" pitchFamily="2" charset="-78"/>
              </a:rPr>
              <a:t>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مدت زمان نگهداری شیر </a:t>
            </a:r>
            <a:r>
              <a:rPr lang="fa-IR" sz="2400" b="1" dirty="0">
                <a:cs typeface="B Nazanin" panose="00000400000000000000" pitchFamily="2" charset="-78"/>
              </a:rPr>
              <a:t>وروشهای </a:t>
            </a:r>
            <a:r>
              <a:rPr lang="fa-IR" sz="2400" b="1" dirty="0">
                <a:solidFill>
                  <a:srgbClr val="00B0F0"/>
                </a:solidFill>
                <a:cs typeface="B Nazanin" panose="00000400000000000000" pitchFamily="2" charset="-78"/>
              </a:rPr>
              <a:t>ذوب کردن شیر </a:t>
            </a:r>
            <a:r>
              <a:rPr lang="fa-IR" sz="2400" b="1" dirty="0">
                <a:cs typeface="B Nazanin" panose="00000400000000000000" pitchFamily="2" charset="-78"/>
              </a:rPr>
              <a:t>اموزش داده شود .</a:t>
            </a:r>
          </a:p>
        </p:txBody>
      </p:sp>
    </p:spTree>
    <p:extLst>
      <p:ext uri="{BB962C8B-B14F-4D97-AF65-F5344CB8AC3E}">
        <p14:creationId xmlns:p14="http://schemas.microsoft.com/office/powerpoint/2010/main" val="26500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876" y="1371600"/>
            <a:ext cx="11673124" cy="3422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>
                <a:latin typeface="B Nazanin" panose="00000400000000000000"/>
                <a:cs typeface="B Nazanin" panose="00000400000000000000"/>
              </a:rPr>
              <a:t>9-برای </a:t>
            </a:r>
            <a:r>
              <a:rPr lang="fa-IR" sz="2400" b="1" dirty="0">
                <a:solidFill>
                  <a:srgbClr val="FF0000"/>
                </a:solidFill>
                <a:latin typeface="B Nazanin" panose="00000400000000000000"/>
                <a:cs typeface="B Nazanin" panose="00000400000000000000"/>
              </a:rPr>
              <a:t>رفع نشت شیر </a:t>
            </a:r>
          </a:p>
          <a:p>
            <a:pPr algn="r"/>
            <a:endParaRPr lang="fa-IR" sz="2400" b="1" dirty="0">
              <a:latin typeface="B Nazanin"/>
              <a:cs typeface="B Nazanin" panose="00000400000000000000"/>
            </a:endParaRPr>
          </a:p>
          <a:p>
            <a:pPr algn="r"/>
            <a:r>
              <a:rPr lang="fa-IR" sz="2400" b="1" dirty="0">
                <a:latin typeface="B Nazanin"/>
                <a:cs typeface="B Nazanin" panose="00000400000000000000"/>
              </a:rPr>
              <a:t>10-برای </a:t>
            </a:r>
            <a:r>
              <a:rPr lang="fa-IR" sz="2400" b="1" dirty="0">
                <a:solidFill>
                  <a:srgbClr val="FF0000"/>
                </a:solidFill>
                <a:latin typeface="B Nazanin"/>
                <a:cs typeface="B Nazanin" panose="00000400000000000000"/>
              </a:rPr>
              <a:t>ذخیره شیر در یخچال یا فریزر</a:t>
            </a:r>
          </a:p>
          <a:p>
            <a:pPr algn="r"/>
            <a:endParaRPr lang="fa-IR" sz="2400" b="1" dirty="0">
              <a:latin typeface="B Nazanin"/>
              <a:cs typeface="B Nazanin" panose="00000400000000000000"/>
            </a:endParaRPr>
          </a:p>
          <a:p>
            <a:pPr algn="r"/>
            <a:r>
              <a:rPr lang="fa-IR" sz="2400" b="1" dirty="0">
                <a:latin typeface="B Nazanin"/>
                <a:cs typeface="B Nazanin" panose="00000400000000000000"/>
              </a:rPr>
              <a:t>11-برای </a:t>
            </a:r>
            <a:r>
              <a:rPr lang="fa-IR" sz="2400" b="1" dirty="0">
                <a:solidFill>
                  <a:srgbClr val="FF0000"/>
                </a:solidFill>
                <a:latin typeface="B Nazanin"/>
                <a:cs typeface="B Nazanin" panose="00000400000000000000"/>
              </a:rPr>
              <a:t>شیردهی مجددو </a:t>
            </a:r>
            <a:r>
              <a:rPr lang="fa-IR" sz="2400" b="1" dirty="0">
                <a:latin typeface="B Nazanin"/>
                <a:cs typeface="B Nazanin" panose="00000400000000000000"/>
              </a:rPr>
              <a:t>یا تولید شیر در </a:t>
            </a:r>
            <a:r>
              <a:rPr lang="fa-IR" sz="2400" b="1" dirty="0">
                <a:solidFill>
                  <a:srgbClr val="FF0000"/>
                </a:solidFill>
                <a:latin typeface="B Nazanin"/>
                <a:cs typeface="B Nazanin" panose="00000400000000000000"/>
              </a:rPr>
              <a:t>فرزند خواندگی</a:t>
            </a:r>
          </a:p>
          <a:p>
            <a:pPr algn="r"/>
            <a:endParaRPr lang="fa-IR" sz="2400" b="1" dirty="0">
              <a:latin typeface="B Nazanin"/>
              <a:cs typeface="B Nazanin" panose="00000400000000000000"/>
            </a:endParaRPr>
          </a:p>
          <a:p>
            <a:pPr algn="r"/>
            <a:r>
              <a:rPr lang="fa-IR" sz="2400" b="1" dirty="0">
                <a:latin typeface="B Nazanin"/>
                <a:cs typeface="B Nazanin" panose="00000400000000000000"/>
              </a:rPr>
              <a:t>12-برای </a:t>
            </a:r>
            <a:r>
              <a:rPr lang="fa-IR" sz="2400" b="1" dirty="0">
                <a:solidFill>
                  <a:srgbClr val="FF0000"/>
                </a:solidFill>
                <a:latin typeface="B Nazanin"/>
                <a:cs typeface="B Nazanin" panose="00000400000000000000"/>
              </a:rPr>
              <a:t>اهدا</a:t>
            </a:r>
            <a:r>
              <a:rPr lang="fa-IR" sz="2400" b="1" dirty="0">
                <a:latin typeface="B Nazanin"/>
                <a:cs typeface="B Nazanin" panose="00000400000000000000"/>
              </a:rPr>
              <a:t> به سایر مادران </a:t>
            </a:r>
          </a:p>
          <a:p>
            <a:pPr algn="r"/>
            <a:endParaRPr lang="fa-IR" sz="2400" b="1" dirty="0">
              <a:latin typeface="B Nazanin"/>
              <a:cs typeface="B Nazanin" panose="00000400000000000000"/>
            </a:endParaRPr>
          </a:p>
          <a:p>
            <a:pPr algn="r"/>
            <a:r>
              <a:rPr lang="fa-IR" sz="2400" b="1" dirty="0">
                <a:latin typeface="B Nazanin"/>
                <a:cs typeface="B Nazanin" panose="00000400000000000000"/>
              </a:rPr>
              <a:t>13- به منظور </a:t>
            </a:r>
            <a:r>
              <a:rPr lang="fa-IR" sz="2400" b="1" dirty="0">
                <a:solidFill>
                  <a:srgbClr val="FF0000"/>
                </a:solidFill>
                <a:latin typeface="B Nazanin"/>
                <a:cs typeface="B Nazanin" panose="00000400000000000000"/>
              </a:rPr>
              <a:t>تحریک مرحله دوم </a:t>
            </a:r>
            <a:r>
              <a:rPr lang="fa-IR" sz="2400" b="1" dirty="0">
                <a:latin typeface="B Nazanin"/>
                <a:cs typeface="B Nazanin" panose="00000400000000000000"/>
              </a:rPr>
              <a:t>افزایش تولید شیر (لاکتوژنز 2)</a:t>
            </a:r>
          </a:p>
        </p:txBody>
      </p:sp>
      <p:sp>
        <p:nvSpPr>
          <p:cNvPr id="3" name="Rectangle 2"/>
          <p:cNvSpPr/>
          <p:nvPr/>
        </p:nvSpPr>
        <p:spPr>
          <a:xfrm>
            <a:off x="782664" y="65314"/>
            <a:ext cx="11409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2400" b="1" dirty="0">
                <a:solidFill>
                  <a:prstClr val="black"/>
                </a:solidFill>
                <a:cs typeface="B Nazanin" panose="00000400000000000000"/>
              </a:rPr>
              <a:t>7-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جدایی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/>
              </a:rPr>
              <a:t> مادر وشیر خوار به هر دلیل از جمله مادران شاغل </a:t>
            </a:r>
          </a:p>
          <a:p>
            <a:pPr lvl="0" algn="r"/>
            <a:endParaRPr lang="fa-IR" sz="2400" b="1" dirty="0">
              <a:solidFill>
                <a:prstClr val="black"/>
              </a:solidFill>
              <a:cs typeface="B Nazanin" panose="00000400000000000000"/>
            </a:endParaRPr>
          </a:p>
          <a:p>
            <a:pPr lvl="0" algn="r"/>
            <a:r>
              <a:rPr lang="fa-IR" sz="2400" b="1" dirty="0">
                <a:solidFill>
                  <a:prstClr val="black"/>
                </a:solidFill>
                <a:cs typeface="B Nazanin" panose="00000400000000000000"/>
              </a:rPr>
              <a:t>8-برای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تشویق شیر خوار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/>
              </a:rPr>
              <a:t>به گر فتن پستان (دوشیدن کمی شیر در دهان نوزاد )</a:t>
            </a:r>
          </a:p>
        </p:txBody>
      </p:sp>
    </p:spTree>
    <p:extLst>
      <p:ext uri="{BB962C8B-B14F-4D97-AF65-F5344CB8AC3E}">
        <p14:creationId xmlns:p14="http://schemas.microsoft.com/office/powerpoint/2010/main" val="208391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2D3D48-4316-4415-BCF0-4976485FA34D}"/>
              </a:ext>
            </a:extLst>
          </p:cNvPr>
          <p:cNvSpPr txBox="1"/>
          <p:nvPr/>
        </p:nvSpPr>
        <p:spPr>
          <a:xfrm>
            <a:off x="503853" y="289249"/>
            <a:ext cx="10809910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400" b="1" dirty="0"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؟</a:t>
            </a:r>
            <a:r>
              <a:rPr 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LPI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اهمیت شیردوشی در نوزادان </a:t>
            </a:r>
          </a:p>
          <a:p>
            <a:pPr algn="ct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به دلیل عدم تکامل ونارسی سیستم عصبی قدرت و توان مکیدن کم و خواب الود و شل هستند .</a:t>
            </a:r>
          </a:p>
          <a:p>
            <a:pPr algn="r"/>
            <a:r>
              <a:rPr lang="fa-IR" sz="2400" b="1" dirty="0">
                <a:cs typeface="B Nazanin" panose="00000400000000000000"/>
              </a:rPr>
              <a:t> این باعث می شود: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 که خوب شیر نخورده در نتیجه :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1 – پستان تحریک نشده و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لاکتوژنز دو</a:t>
            </a:r>
            <a:r>
              <a:rPr lang="fa-IR" sz="2400" b="1" dirty="0">
                <a:cs typeface="B Nazanin" panose="00000400000000000000"/>
              </a:rPr>
              <a:t> به تا خیر افتاده و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اختلال</a:t>
            </a:r>
            <a:r>
              <a:rPr lang="fa-IR" sz="2400" b="1" dirty="0">
                <a:cs typeface="B Nazanin" panose="00000400000000000000"/>
              </a:rPr>
              <a:t> در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تولید شیر  </a:t>
            </a:r>
            <a:r>
              <a:rPr lang="fa-IR" sz="2400" b="1" dirty="0">
                <a:cs typeface="B Nazanin" panose="00000400000000000000"/>
              </a:rPr>
              <a:t>مادر.</a:t>
            </a: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 2- خوب شیر نخورده باعث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هیپوگلیسمی</a:t>
            </a:r>
            <a:r>
              <a:rPr lang="fa-IR" sz="2400" b="1" dirty="0">
                <a:cs typeface="B Nazanin" panose="00000400000000000000"/>
              </a:rPr>
              <a:t> –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کاهش اب بدن </a:t>
            </a:r>
            <a:r>
              <a:rPr lang="fa-IR" sz="2400" b="1" dirty="0">
                <a:cs typeface="B Nazanin" panose="00000400000000000000"/>
              </a:rPr>
              <a:t>و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افزایش زردی</a:t>
            </a:r>
            <a:r>
              <a:rPr lang="fa-IR" sz="2400" b="1" dirty="0">
                <a:cs typeface="B Nazanin" panose="00000400000000000000"/>
              </a:rPr>
              <a:t>  و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/>
              </a:rPr>
              <a:t>اتلاف انرژی </a:t>
            </a:r>
            <a:r>
              <a:rPr lang="fa-IR" sz="2400" b="1" dirty="0">
                <a:cs typeface="B Nazanin" panose="00000400000000000000"/>
              </a:rPr>
              <a:t>می شود .</a:t>
            </a:r>
            <a:r>
              <a:rPr lang="en-US" sz="2400" b="1" dirty="0">
                <a:cs typeface="B Nazanin" panose="00000400000000000000"/>
              </a:rPr>
              <a:t>  </a:t>
            </a:r>
          </a:p>
          <a:p>
            <a:pPr algn="r"/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75118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628" y="643813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solidFill>
                  <a:srgbClr val="FF0000"/>
                </a:solidFill>
                <a:cs typeface="B Nazanin" panose="00000400000000000000"/>
              </a:rPr>
              <a:t>فواید شیردوشی با دست :</a:t>
            </a:r>
            <a:endParaRPr lang="en-US" sz="3200" b="1" dirty="0">
              <a:solidFill>
                <a:srgbClr val="FF0000"/>
              </a:solidFill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1-شیردوشی با دست ، آسان ، موثر و راحت است .سبب تحریک رفلکس جهش شیر وفشردن مجاری شیر می شود .</a:t>
            </a:r>
            <a:endParaRPr lang="en-US" sz="2400" b="1" dirty="0">
              <a:cs typeface="B Nazanin" panose="00000400000000000000"/>
            </a:endParaRPr>
          </a:p>
          <a:p>
            <a:pPr algn="r"/>
            <a:endParaRPr lang="fa-IR" sz="2400" b="1" dirty="0">
              <a:cs typeface="B Nazanin" panose="00000400000000000000"/>
            </a:endParaRPr>
          </a:p>
          <a:p>
            <a:pPr algn="r"/>
            <a:r>
              <a:rPr lang="fa-IR" sz="2400" b="1" dirty="0">
                <a:cs typeface="B Nazanin" panose="00000400000000000000"/>
              </a:rPr>
              <a:t>2- شیر چرب تر وکالری وانرژی بیشتری دارد .</a:t>
            </a:r>
            <a:endParaRPr lang="en-US" sz="2400" b="1" dirty="0">
              <a:cs typeface="B Nazanin" panose="000004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1500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3-در شیردوشی با دست  در روزهای اول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شانس ادامه شیردوشی بیشتر </a:t>
            </a:r>
            <a:r>
              <a:rPr lang="fa-IR" sz="2400" b="1" dirty="0">
                <a:cs typeface="B Nazanin" panose="00000400000000000000" pitchFamily="2" charset="-78"/>
              </a:rPr>
              <a:t>است 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92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7830"/>
            <a:ext cx="12191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4-حتی اگر مادر شیردوشی با پمپ دارد توصیه می شود بعد از پمپ به مدت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2تا5 دقیقه </a:t>
            </a:r>
            <a:r>
              <a:rPr lang="fa-IR" sz="2400" b="1" dirty="0">
                <a:cs typeface="B Nazanin" panose="00000400000000000000" pitchFamily="2" charset="-78"/>
              </a:rPr>
              <a:t>یا بیشتر در صورتیکه هنوز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 اغوز یا شیر جاری است با دست هم بدوشد.</a:t>
            </a:r>
          </a:p>
          <a:p>
            <a:pPr algn="r"/>
            <a:endParaRPr lang="en-US" sz="2400" b="1" dirty="0">
              <a:cs typeface="B Nazanin" panose="00000400000000000000" pitchFamily="2" charset="-78"/>
            </a:endParaRP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5- شیردوشی با دست مختص اغوز است بخصوص روزهای اول ،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بخصوص 3 ساعت اول </a:t>
            </a:r>
            <a:r>
              <a:rPr lang="fa-IR" sz="2400" b="1" dirty="0">
                <a:cs typeface="B Nazanin" panose="00000400000000000000" pitchFamily="2" charset="-78"/>
              </a:rPr>
              <a:t>وبخصوص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ساعت اول </a:t>
            </a:r>
            <a:r>
              <a:rPr lang="fa-IR" sz="2400" b="1" dirty="0">
                <a:cs typeface="B Nazanin" panose="00000400000000000000" pitchFamily="2" charset="-78"/>
              </a:rPr>
              <a:t>تولد</a:t>
            </a:r>
          </a:p>
          <a:p>
            <a:pPr algn="r"/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6-برای حفظ تولید شیر در شرایطی که پمپ موجود نیست ونوزاد نمی تواند به طور مستقیم شیر برداشت کند .</a:t>
            </a:r>
          </a:p>
        </p:txBody>
      </p:sp>
    </p:spTree>
    <p:extLst>
      <p:ext uri="{BB962C8B-B14F-4D97-AF65-F5344CB8AC3E}">
        <p14:creationId xmlns:p14="http://schemas.microsoft.com/office/powerpoint/2010/main" val="237947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C664D2-63DF-627F-3F0C-030F8FC4F341}"/>
              </a:ext>
            </a:extLst>
          </p:cNvPr>
          <p:cNvSpPr txBox="1"/>
          <p:nvPr/>
        </p:nvSpPr>
        <p:spPr>
          <a:xfrm>
            <a:off x="1" y="0"/>
            <a:ext cx="12120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>
                <a:solidFill>
                  <a:srgbClr val="00B050"/>
                </a:solidFill>
              </a:rPr>
              <a:t>کاربرد این روش </a:t>
            </a:r>
            <a:r>
              <a:rPr lang="fa-IR" dirty="0">
                <a:solidFill>
                  <a:srgbClr val="00B050"/>
                </a:solidFill>
              </a:rPr>
              <a:t>:</a:t>
            </a:r>
          </a:p>
          <a:p>
            <a:pPr algn="r"/>
            <a:endParaRPr lang="fa-IR" sz="2000" dirty="0">
              <a:solidFill>
                <a:srgbClr val="00B050"/>
              </a:solidFill>
            </a:endParaRPr>
          </a:p>
          <a:p>
            <a:pPr algn="r"/>
            <a:r>
              <a:rPr lang="fa-IR" sz="2000" b="1" dirty="0"/>
              <a:t>1 – دوشیدن آغوز در روزهای اول به ویژه برای نوزادان نارس .</a:t>
            </a:r>
          </a:p>
          <a:p>
            <a:pPr algn="r"/>
            <a:endParaRPr lang="fa-IR" b="1" dirty="0"/>
          </a:p>
          <a:p>
            <a:pPr algn="r"/>
            <a:endParaRPr lang="fa-IR" dirty="0">
              <a:solidFill>
                <a:srgbClr val="00B050"/>
              </a:solidFill>
            </a:endParaRPr>
          </a:p>
          <a:p>
            <a:pPr algn="r"/>
            <a:r>
              <a:rPr lang="fa-IR" b="1" dirty="0"/>
              <a:t>2</a:t>
            </a:r>
            <a:r>
              <a:rPr lang="fa-IR" sz="2000" b="1" dirty="0"/>
              <a:t> – دوشیدن مستقیم شیر در دهان نوزاد                                                      3 – کاهش ادم هاله در احتقان پستان </a:t>
            </a:r>
            <a:endParaRPr lang="fa-IR" sz="2400" b="1" dirty="0"/>
          </a:p>
          <a:p>
            <a:pPr algn="r"/>
            <a:endParaRPr lang="fa-IR" sz="2000" dirty="0">
              <a:solidFill>
                <a:srgbClr val="00B050"/>
              </a:solidFill>
            </a:endParaRPr>
          </a:p>
          <a:p>
            <a:pPr algn="r"/>
            <a:endParaRPr lang="fa-IR" sz="2000" dirty="0">
              <a:solidFill>
                <a:srgbClr val="00B050"/>
              </a:solidFill>
            </a:endParaRPr>
          </a:p>
          <a:p>
            <a:pPr algn="r"/>
            <a:r>
              <a:rPr lang="fa-IR" sz="2000" b="1" dirty="0"/>
              <a:t>4- تحریک رفلکس جهش شیر قبل از شیردهی ویا دوشیدن شیر با پمپ                                         5 – در زخم نوک پستان </a:t>
            </a:r>
          </a:p>
          <a:p>
            <a:pPr algn="r"/>
            <a:endParaRPr lang="fa-IR" sz="2000" b="1" dirty="0"/>
          </a:p>
          <a:p>
            <a:pPr algn="r"/>
            <a:endParaRPr lang="fa-IR" dirty="0">
              <a:solidFill>
                <a:srgbClr val="00B050"/>
              </a:solidFill>
            </a:endParaRPr>
          </a:p>
          <a:p>
            <a:pPr algn="r"/>
            <a:r>
              <a:rPr lang="fa-IR" b="1" dirty="0"/>
              <a:t>6</a:t>
            </a:r>
            <a:r>
              <a:rPr lang="fa-IR" sz="2000" b="1" dirty="0"/>
              <a:t>– کمک به تخلیه مجاری شیر در مواردی که مجاری شیر بسته شده اند.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36493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1770</TotalTime>
  <Words>2043</Words>
  <Application>Microsoft Office PowerPoint</Application>
  <PresentationFormat>Custom</PresentationFormat>
  <Paragraphs>363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Gallery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AMIR HOSSEIN$NAZANIN</dc:creator>
  <cp:lastModifiedBy>amoozesh</cp:lastModifiedBy>
  <cp:revision>386</cp:revision>
  <dcterms:created xsi:type="dcterms:W3CDTF">2019-01-25T13:31:08Z</dcterms:created>
  <dcterms:modified xsi:type="dcterms:W3CDTF">2004-08-25T06:28:10Z</dcterms:modified>
</cp:coreProperties>
</file>