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67" r:id="rId2"/>
    <p:sldId id="313" r:id="rId3"/>
    <p:sldId id="314" r:id="rId4"/>
    <p:sldId id="315" r:id="rId5"/>
    <p:sldId id="316" r:id="rId6"/>
    <p:sldId id="317" r:id="rId7"/>
    <p:sldId id="318" r:id="rId8"/>
    <p:sldId id="325" r:id="rId9"/>
    <p:sldId id="319" r:id="rId10"/>
    <p:sldId id="320" r:id="rId11"/>
    <p:sldId id="321" r:id="rId12"/>
    <p:sldId id="256" r:id="rId13"/>
    <p:sldId id="259" r:id="rId14"/>
    <p:sldId id="270" r:id="rId15"/>
    <p:sldId id="257" r:id="rId16"/>
    <p:sldId id="260" r:id="rId17"/>
    <p:sldId id="261" r:id="rId18"/>
    <p:sldId id="265" r:id="rId19"/>
    <p:sldId id="262" r:id="rId20"/>
    <p:sldId id="263" r:id="rId21"/>
    <p:sldId id="274" r:id="rId22"/>
    <p:sldId id="275" r:id="rId23"/>
    <p:sldId id="276" r:id="rId24"/>
    <p:sldId id="283" r:id="rId25"/>
    <p:sldId id="284" r:id="rId26"/>
    <p:sldId id="286" r:id="rId27"/>
    <p:sldId id="288" r:id="rId28"/>
    <p:sldId id="291" r:id="rId29"/>
    <p:sldId id="293" r:id="rId30"/>
    <p:sldId id="295" r:id="rId31"/>
    <p:sldId id="297" r:id="rId32"/>
    <p:sldId id="299" r:id="rId33"/>
    <p:sldId id="301" r:id="rId34"/>
    <p:sldId id="303" r:id="rId35"/>
    <p:sldId id="305" r:id="rId36"/>
    <p:sldId id="307" r:id="rId37"/>
    <p:sldId id="309" r:id="rId38"/>
    <p:sldId id="268" r:id="rId39"/>
    <p:sldId id="264" r:id="rId40"/>
    <p:sldId id="258" r:id="rId41"/>
    <p:sldId id="269" r:id="rId42"/>
    <p:sldId id="271" r:id="rId43"/>
    <p:sldId id="272" r:id="rId44"/>
    <p:sldId id="273" r:id="rId45"/>
    <p:sldId id="310" r:id="rId46"/>
    <p:sldId id="278" r:id="rId47"/>
    <p:sldId id="279" r:id="rId48"/>
    <p:sldId id="312" r:id="rId49"/>
    <p:sldId id="311" r:id="rId50"/>
    <p:sldId id="282" r:id="rId5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22" autoAdjust="0"/>
    <p:restoredTop sz="86323" autoAdjust="0"/>
  </p:normalViewPr>
  <p:slideViewPr>
    <p:cSldViewPr>
      <p:cViewPr>
        <p:scale>
          <a:sx n="85" d="100"/>
          <a:sy n="85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3C7B49-E882-4FC5-9D32-ADAAA47EFFFE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CC3A9A-A453-4AB0-A183-7119D621D4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785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29935-5A5F-4628-A8D3-6555DD5E367E}" type="slidenum">
              <a:rPr lang="fa-IR">
                <a:ea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a-IR">
              <a:ea typeface="Majalla U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71B7B-63B7-4049-BB54-DC0B87501916}" type="slidenum">
              <a:rPr lang="fa-IR" smtClean="0"/>
              <a:pPr>
                <a:defRPr/>
              </a:pPr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889F5-51F7-4191-BE01-66BF12F80D89}" type="slidenum">
              <a:rPr lang="fa-IR" smtClean="0"/>
              <a:pPr>
                <a:defRPr/>
              </a:pPr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A5C6C-5D13-41FF-8311-CAAE18E3779F}" type="slidenum">
              <a:rPr lang="fa-IR" smtClean="0"/>
              <a:pPr>
                <a:defRPr/>
              </a:pPr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F3E977-3B80-4343-87A0-B4DCEC14E58B}" type="slidenum">
              <a:rPr lang="fa-IR" smtClean="0"/>
              <a:pPr>
                <a:defRPr/>
              </a:pPr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BE566-0740-4167-B3DC-C14F7B7DC76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55AD3-A178-4503-87D5-8EF2E20011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F88BA-6D48-4674-9AD1-25660C7C73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A5215-8354-476E-AB27-6F2AD5496367}" type="slidenum">
              <a:rPr lang="ar-SA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AC77C-B052-4B50-A448-A8854FEBCE23}" type="slidenum">
              <a:rPr lang="ar-SA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58BE0-530E-44C8-857B-7B742884881F}" type="slidenum">
              <a:rPr lang="fa-IR" smtClean="0"/>
              <a:pPr>
                <a:defRPr/>
              </a:pPr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3BCCD-0748-499C-A802-A0E130A70E03}" type="slidenum">
              <a:rPr lang="fa-IR" smtClean="0"/>
              <a:pPr>
                <a:defRPr/>
              </a:pPr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CBA15-F911-40D1-BC04-5B4594C8F1D4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3A1D5-2783-4B59-A673-629974FDBB4B}" type="slidenum">
              <a:rPr lang="fa-IR" smtClean="0"/>
              <a:pPr>
                <a:defRPr/>
              </a:pPr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42F36-ADB0-45F2-956A-429B1F5BA8C7}" type="slidenum">
              <a:rPr lang="fa-IR" smtClean="0"/>
              <a:pPr>
                <a:defRPr/>
              </a:pPr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97AC5-8AD4-4590-A1C9-BD817857E86D}" type="slidenum">
              <a:rPr lang="fa-IR" smtClean="0"/>
              <a:pPr>
                <a:defRPr/>
              </a:pPr>
              <a:t>33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7570-101F-454C-95E3-8FFDB71B2709}" type="datetimeFigureOut">
              <a:rPr lang="fa-IR" smtClean="0"/>
              <a:pPr/>
              <a:t>05/23/1425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27C2-162F-4CF0-AE3E-16F138CF919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ESM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4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خطرات تغذيه مصنوعي را بداند: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•	</a:t>
            </a:r>
            <a:r>
              <a:rPr lang="fa-IR" dirty="0" smtClean="0"/>
              <a:t>-</a:t>
            </a:r>
            <a:r>
              <a:rPr lang="fa-IR" dirty="0"/>
              <a:t>شيرخوار را در مقابل بيماريهاي حاد و مزمن محافظت نميكند </a:t>
            </a:r>
          </a:p>
          <a:p>
            <a:r>
              <a:rPr lang="fa-IR" dirty="0"/>
              <a:t>-آلودگي، اشتباه در تهيه، هزينه ها و عوارض فراوان ديگرواین که اگرتصمیم بگیردشیرندهد,تغییراین تصمیم مشکل خواهدبود.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1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	راه اطمينان يافتن از كفايت دريافت شير مادر: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•وزن </a:t>
            </a:r>
            <a:r>
              <a:rPr lang="fa-IR" dirty="0"/>
              <a:t>گيري مناسب كودك بر اساس منحني رشد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4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مادران وشیردهی بعداززایمان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انتظارازمادر:</a:t>
            </a:r>
          </a:p>
          <a:p>
            <a:r>
              <a:rPr lang="fa-IR" dirty="0" smtClean="0"/>
              <a:t>علاقه</a:t>
            </a:r>
          </a:p>
          <a:p>
            <a:r>
              <a:rPr lang="fa-IR" dirty="0" smtClean="0"/>
              <a:t>محبت</a:t>
            </a:r>
          </a:p>
          <a:p>
            <a:r>
              <a:rPr lang="fa-IR" dirty="0" smtClean="0"/>
              <a:t>تغذیه </a:t>
            </a:r>
          </a:p>
          <a:p>
            <a:r>
              <a:rPr lang="fa-IR" dirty="0" smtClean="0"/>
              <a:t>مراقبت</a:t>
            </a:r>
          </a:p>
          <a:p>
            <a:r>
              <a:rPr lang="fa-IR" dirty="0" smtClean="0"/>
              <a:t>مواظبت</a:t>
            </a:r>
            <a:endParaRPr lang="fa-IR" dirty="0"/>
          </a:p>
          <a:p>
            <a:endParaRPr lang="fa-I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نیازنوزاددربدوتولدو...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صدمه نبیند</a:t>
            </a:r>
          </a:p>
          <a:p>
            <a:r>
              <a:rPr lang="fa-IR" dirty="0" smtClean="0"/>
              <a:t>دردنکشد</a:t>
            </a:r>
          </a:p>
          <a:p>
            <a:r>
              <a:rPr lang="fa-IR" dirty="0" smtClean="0"/>
              <a:t>راه هوایی اش بازباشد</a:t>
            </a:r>
          </a:p>
          <a:p>
            <a:r>
              <a:rPr lang="fa-IR" dirty="0" smtClean="0"/>
              <a:t>گرم بماندودرمعرض کوران نباشد</a:t>
            </a:r>
          </a:p>
          <a:p>
            <a:r>
              <a:rPr lang="fa-IR" dirty="0" smtClean="0"/>
              <a:t>حیات اوتهدید نشود</a:t>
            </a:r>
          </a:p>
          <a:p>
            <a:r>
              <a:rPr lang="fa-IR" dirty="0" smtClean="0"/>
              <a:t>درمعرض بیماری قرارنگیرد</a:t>
            </a:r>
          </a:p>
          <a:p>
            <a:r>
              <a:rPr lang="fa-IR" dirty="0" smtClean="0"/>
              <a:t>تغذیه شود</a:t>
            </a:r>
          </a:p>
          <a:p>
            <a:r>
              <a:rPr lang="fa-IR" dirty="0" smtClean="0"/>
              <a:t>درآغوش گرفته شود</a:t>
            </a:r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بارداری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 smtClean="0"/>
              <a:t>تغییررنگ </a:t>
            </a:r>
          </a:p>
          <a:p>
            <a:pPr>
              <a:buNone/>
            </a:pPr>
            <a:r>
              <a:rPr lang="fa-IR" dirty="0" smtClean="0"/>
              <a:t>تغییراندازه(کوچک وبزرگی)-عروق-غددمونتگمری ودرداخل......</a:t>
            </a:r>
          </a:p>
          <a:p>
            <a:pPr>
              <a:buNone/>
            </a:pPr>
            <a:r>
              <a:rPr lang="fa-IR" dirty="0" smtClean="0"/>
              <a:t>تولیدآغوز</a:t>
            </a:r>
          </a:p>
          <a:p>
            <a:pPr>
              <a:buNone/>
            </a:pPr>
            <a:r>
              <a:rPr lang="fa-IR" dirty="0" smtClean="0"/>
              <a:t>لباس جلوباز</a:t>
            </a:r>
          </a:p>
          <a:p>
            <a:pPr>
              <a:buNone/>
            </a:pPr>
            <a:r>
              <a:rPr lang="fa-IR" dirty="0" smtClean="0"/>
              <a:t>سیسمونی(گول زنک-بطری-روروک-پودرتالک-تخت وتشک</a:t>
            </a:r>
          </a:p>
          <a:p>
            <a:pPr>
              <a:buNone/>
            </a:pPr>
            <a:r>
              <a:rPr lang="fa-IR" dirty="0" smtClean="0"/>
              <a:t>نحوه زایمان</a:t>
            </a:r>
          </a:p>
          <a:p>
            <a:pPr>
              <a:buNone/>
            </a:pPr>
            <a:r>
              <a:rPr lang="fa-IR" dirty="0" smtClean="0"/>
              <a:t>استفاده ازکمک دیگران(خانواده خود-شوهر-دوست-همسایه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بعداززایمان-تماس پوستی: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بلافاصله بعداززایمان وادامه حداقل یک ساعت:</a:t>
            </a:r>
          </a:p>
          <a:p>
            <a:r>
              <a:rPr lang="fa-IR" dirty="0" smtClean="0"/>
              <a:t>ایجادآرامش درمادروشیرخوار</a:t>
            </a:r>
          </a:p>
          <a:p>
            <a:r>
              <a:rPr lang="fa-IR" dirty="0" smtClean="0"/>
              <a:t>تثبیت ضربان قلب وتنفس</a:t>
            </a:r>
          </a:p>
          <a:p>
            <a:r>
              <a:rPr lang="fa-IR" dirty="0" smtClean="0"/>
              <a:t>گرم نگهداشتن بااستفاده ازحرارت بدن مادر</a:t>
            </a:r>
          </a:p>
          <a:p>
            <a:r>
              <a:rPr lang="fa-IR" dirty="0" smtClean="0"/>
              <a:t>تطابق متابولیکی وثبات قندخون</a:t>
            </a:r>
          </a:p>
          <a:p>
            <a:r>
              <a:rPr lang="fa-IR" dirty="0" smtClean="0"/>
              <a:t>کاهش گریه-استرس-صرف انرژی</a:t>
            </a:r>
          </a:p>
          <a:p>
            <a:r>
              <a:rPr lang="fa-IR" dirty="0" smtClean="0"/>
              <a:t>جایگزینی میکروب بدن مادردرنوزادوبالابردن قدرت دفاعی</a:t>
            </a:r>
          </a:p>
          <a:p>
            <a:r>
              <a:rPr lang="fa-IR" dirty="0" smtClean="0"/>
              <a:t>تسهیل پیوندعاطفی</a:t>
            </a:r>
          </a:p>
          <a:p>
            <a:r>
              <a:rPr lang="fa-IR" dirty="0" smtClean="0"/>
              <a:t>توان پیداکردن پستان ومکیدن موثرتر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محیط آرام-نورکم-اتاق گرم-حمام نکردن-</a:t>
            </a:r>
          </a:p>
          <a:p>
            <a:r>
              <a:rPr lang="fa-IR" dirty="0" smtClean="0"/>
              <a:t>خشک کردن بلافاصله </a:t>
            </a:r>
          </a:p>
          <a:p>
            <a:r>
              <a:rPr lang="fa-IR" dirty="0" smtClean="0"/>
              <a:t>پوشاندن هردو(علائم حیاتی=سلامت)-بودن همراه مواظبت نوزادومادر</a:t>
            </a:r>
          </a:p>
          <a:p>
            <a:r>
              <a:rPr lang="fa-IR" dirty="0" smtClean="0"/>
              <a:t>خوش آمدگویی وشروع خوب زندگی</a:t>
            </a:r>
          </a:p>
          <a:p>
            <a:r>
              <a:rPr lang="fa-IR" dirty="0" smtClean="0"/>
              <a:t>تغذیه پستانی طی ساعت اول</a:t>
            </a:r>
          </a:p>
          <a:p>
            <a:r>
              <a:rPr lang="fa-IR" dirty="0" smtClean="0"/>
              <a:t>معاینه روی قفسه سینه مادر</a:t>
            </a:r>
          </a:p>
          <a:p>
            <a:r>
              <a:rPr lang="fa-IR" dirty="0" smtClean="0"/>
              <a:t>توزین وویتامین کا باتاخیر</a:t>
            </a:r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تغذیه باشیرمادر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وقتی نوزادآمادگی نشان می دهدشیربدهید(ازچنددقیقه تایکساعت یابیشتر:استراحت کوتاه-بردن دست بدهان-عمل مکیدن-ایجادصدای ظریف-لمس نوک پستان بادست-خیره شدن به آرئول-یافتن پستان وگرفتن آن بادهان باز-بدون اجباروفشار</a:t>
            </a:r>
          </a:p>
          <a:p>
            <a:r>
              <a:rPr lang="fa-IR" dirty="0" smtClean="0"/>
              <a:t>درتغذیه بعدی نحوه درآغوش گرفتن وبه پستان گذاشتن</a:t>
            </a:r>
          </a:p>
          <a:p>
            <a:r>
              <a:rPr lang="fa-IR" dirty="0" smtClean="0"/>
              <a:t>مادردروضعیت راحت</a:t>
            </a:r>
          </a:p>
          <a:p>
            <a:r>
              <a:rPr lang="fa-IR" dirty="0" smtClean="0"/>
              <a:t>وقت کافی</a:t>
            </a:r>
          </a:p>
          <a:p>
            <a:r>
              <a:rPr lang="fa-IR" dirty="0" smtClean="0"/>
              <a:t>رفلکس جستجو-مکیدن</a:t>
            </a:r>
            <a:endParaRPr lang="fa-I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گرسنگی وسیری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علائم زودرس گرسنگی:افزایش حرکات چشم-بازکردن دهان-بیرون آوردن زبان-حرکت سربه اطراف-ایجادصدای ظریف-مکیدن یاجویدن دست-انگشت-ملحفه</a:t>
            </a:r>
          </a:p>
          <a:p>
            <a:r>
              <a:rPr lang="fa-IR" dirty="0" smtClean="0"/>
              <a:t>دیررس:گریه قوس زدن</a:t>
            </a:r>
          </a:p>
          <a:p>
            <a:r>
              <a:rPr lang="fa-IR" dirty="0" smtClean="0"/>
              <a:t>عده ای آرام وبی سروصدابااین حرکات ومنتظرندمادربه آنها جواب دهد</a:t>
            </a:r>
          </a:p>
          <a:p>
            <a:r>
              <a:rPr lang="fa-IR" dirty="0" smtClean="0"/>
              <a:t>عده ای اگرپاسخ فوری نگیرندآزرده خاطرمی شوند</a:t>
            </a:r>
          </a:p>
          <a:p>
            <a:r>
              <a:rPr lang="fa-IR" dirty="0" smtClean="0"/>
              <a:t>علائم سیری:ابتدابدن سفت بعدشلی-آرامش-رهاکردن-خواب-تغییرمکیدن ها</a:t>
            </a:r>
          </a:p>
          <a:p>
            <a:r>
              <a:rPr lang="fa-IR" dirty="0" smtClean="0"/>
              <a:t>پس ازیک پستان پستان دیگر-سنجاق قفلی </a:t>
            </a:r>
            <a:endParaRPr lang="fa-I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تغذیه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اولین غذاآغوز</a:t>
            </a:r>
          </a:p>
          <a:p>
            <a:r>
              <a:rPr lang="fa-IR" dirty="0" smtClean="0"/>
              <a:t>وجودآغوزازبارداری-رنگ زرد-غلیظ-اهمیت(دفاع,کاهش بیماری ومرگ)  –شیرواسطه ای-شیر رسیده</a:t>
            </a:r>
          </a:p>
          <a:p>
            <a:r>
              <a:rPr lang="fa-IR" dirty="0" smtClean="0"/>
              <a:t>هربارهردوپستان—براساس تمایل</a:t>
            </a:r>
          </a:p>
          <a:p>
            <a:r>
              <a:rPr lang="fa-IR" dirty="0" smtClean="0"/>
              <a:t>نوک وحلقه تیره دردهان نوزاد</a:t>
            </a:r>
          </a:p>
          <a:p>
            <a:r>
              <a:rPr lang="fa-IR" dirty="0" smtClean="0"/>
              <a:t>8-12-14باردرشبانه روز10-15دقیقه ازهرپستان(هرمدت-براساس خواست)</a:t>
            </a:r>
          </a:p>
          <a:p>
            <a:r>
              <a:rPr lang="fa-IR" dirty="0" smtClean="0"/>
              <a:t>خوابیده-نشسته</a:t>
            </a:r>
          </a:p>
          <a:p>
            <a:r>
              <a:rPr lang="fa-IR" dirty="0" smtClean="0"/>
              <a:t>هم اتاقی</a:t>
            </a:r>
          </a:p>
          <a:p>
            <a:r>
              <a:rPr lang="fa-IR" dirty="0" smtClean="0"/>
              <a:t>شستشوی دست</a:t>
            </a:r>
            <a:endParaRPr lang="fa-I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آموزشهای بارداری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•	اهميت تغذيه با شيرمادر وتغذيه انحصاري با شيرمادربرای شیرخوار:</a:t>
            </a:r>
          </a:p>
          <a:p>
            <a:r>
              <a:rPr lang="fa-IR" dirty="0"/>
              <a:t>- شيرخوار را در مقابل بسياري از بيماريها ازجمله اسهال، ذات الريه، گوش درد و غيره محافظت مي كند . به رشد جسمي و ذهني كودك كمك  مي كند </a:t>
            </a:r>
          </a:p>
          <a:p>
            <a:r>
              <a:rPr lang="fa-IR" dirty="0"/>
              <a:t>-نياز شيرخوار تغيير مي كند و تغييرات شيرمادر نيزهمه نيازها را برآورده مي كند</a:t>
            </a:r>
          </a:p>
          <a:p>
            <a:r>
              <a:rPr lang="fa-IR" dirty="0"/>
              <a:t> - تا 6 ماهگي فقط شيرمادر كفايت مي كند </a:t>
            </a:r>
          </a:p>
          <a:p>
            <a:r>
              <a:rPr lang="fa-IR" dirty="0"/>
              <a:t>-اگر بچه ها با شيرمادر تغذيه نشوند در معرض انواع بيماريها خواهند بود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رگ کردن سینه(درد-اضطراب-نبودن اعتمادبنفس)وروش جاری کردن شیر</a:t>
            </a:r>
          </a:p>
          <a:p>
            <a:r>
              <a:rPr lang="fa-IR" dirty="0" smtClean="0"/>
              <a:t>شنیدن صدای بلع باهر1-2مکیدن یک بلع</a:t>
            </a:r>
          </a:p>
          <a:p>
            <a:r>
              <a:rPr lang="fa-IR" dirty="0" smtClean="0"/>
              <a:t>درآغوش بودن باسروبدن دریک خط-تکیه گاه –خسته نشود-خم نشود</a:t>
            </a:r>
          </a:p>
          <a:p>
            <a:r>
              <a:rPr lang="fa-IR" dirty="0" smtClean="0"/>
              <a:t>پستان گرفتن توسط نوزاد:دهان کاملا باز-زبان پائین-لبها به بیرون- آرئول بیشتردربالا دیده می شود</a:t>
            </a:r>
          </a:p>
          <a:p>
            <a:r>
              <a:rPr lang="fa-IR" dirty="0" smtClean="0"/>
              <a:t>مادرراحت-عدم احساس خستگی عدم احساس درد-احساس راحتی-زیرپایی</a:t>
            </a:r>
          </a:p>
          <a:p>
            <a:r>
              <a:rPr lang="en-US" dirty="0" smtClean="0"/>
              <a:t>KMC</a:t>
            </a:r>
            <a:endParaRPr lang="fa-I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UNICEF/WHO Breastfeeding Promotion and Support in a Baby-Friendly Hospital – 20 hour Course 	2006</a:t>
            </a:r>
            <a:endParaRPr lang="en-US"/>
          </a:p>
        </p:txBody>
      </p:sp>
      <p:pic>
        <p:nvPicPr>
          <p:cNvPr id="20482" name="Picture 2" descr="position undera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0"/>
            <a:ext cx="2540000" cy="3124200"/>
          </a:xfrm>
          <a:prstGeom prst="rect">
            <a:avLst/>
          </a:prstGeom>
          <a:noFill/>
        </p:spPr>
      </p:pic>
      <p:pic>
        <p:nvPicPr>
          <p:cNvPr id="20483" name="Picture 3" descr="position 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85800"/>
            <a:ext cx="2085975" cy="3048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5715000" cy="685800"/>
          </a:xfrm>
        </p:spPr>
        <p:txBody>
          <a:bodyPr>
            <a:normAutofit fontScale="90000"/>
          </a:bodyPr>
          <a:lstStyle/>
          <a:p>
            <a:r>
              <a:rPr lang="en-IE">
                <a:solidFill>
                  <a:schemeClr val="tx1"/>
                </a:solidFill>
              </a:rPr>
              <a:t>Breastfeeding Positions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0485" name="Picture 5" descr="position lying d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4038600" cy="1884363"/>
          </a:xfrm>
          <a:prstGeom prst="rect">
            <a:avLst/>
          </a:prstGeom>
          <a:noFill/>
        </p:spPr>
      </p:pic>
      <p:pic>
        <p:nvPicPr>
          <p:cNvPr id="20486" name="Picture 6" descr="position crad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997200"/>
            <a:ext cx="2081213" cy="2717800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305800" y="3810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latin typeface="Times New Roman" pitchFamily="18" charset="0"/>
              </a:rPr>
              <a:t>7/1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124200" y="3124200"/>
            <a:ext cx="1752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IE" sz="2400" b="1"/>
              <a:t>In line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IE" sz="2400" b="1"/>
              <a:t>Close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IE" sz="2400" b="1"/>
              <a:t>Supported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IE" sz="2400" b="1"/>
              <a:t>Facing </a:t>
            </a:r>
            <a:endParaRPr lang="en-GB" sz="2400" b="1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16200000">
            <a:off x="7537450" y="4492625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i="1"/>
              <a:t>Breastfeeding Counselling: a training course,</a:t>
            </a:r>
            <a:r>
              <a:rPr lang="en-GB" sz="1000"/>
              <a:t> </a:t>
            </a:r>
          </a:p>
          <a:p>
            <a:r>
              <a:rPr lang="en-GB" sz="1000"/>
              <a:t>WHO/CHD/93.4, UNICEF/NUT/93.2</a:t>
            </a:r>
            <a:r>
              <a:rPr lang="en-US" sz="1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3938" cy="64293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8250" cy="62150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7" descr="Asadi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3755"/>
            <a:ext cx="8607454" cy="665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8" descr="Asadi 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91400" cy="1655763"/>
          </a:xfrm>
        </p:spPr>
        <p:txBody>
          <a:bodyPr/>
          <a:lstStyle/>
          <a:p>
            <a:r>
              <a:rPr lang="en-GB" smtClean="0">
                <a:cs typeface="Times New Roman" pitchFamily="18" charset="0"/>
              </a:rPr>
              <a:t>  Wide Open Mouth (Good latch)</a:t>
            </a:r>
          </a:p>
        </p:txBody>
      </p:sp>
      <p:sp>
        <p:nvSpPr>
          <p:cNvPr id="8397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Dr. Ravari</a:t>
            </a:r>
          </a:p>
        </p:txBody>
      </p:sp>
      <p:pic>
        <p:nvPicPr>
          <p:cNvPr id="282626" name="Picture 2" descr="c107bfm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049" y="2212648"/>
            <a:ext cx="4707205" cy="3823845"/>
          </a:xfrm>
          <a:prstGeom prst="ellipse">
            <a:avLst/>
          </a:prstGeom>
          <a:ln w="190500" cap="rnd">
            <a:solidFill>
              <a:srgbClr val="59722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79588" y="2286000"/>
            <a:ext cx="2944812" cy="3733800"/>
            <a:chOff x="1780283" y="2286000"/>
            <a:chExt cx="2943736" cy="3733800"/>
          </a:xfrm>
        </p:grpSpPr>
        <p:cxnSp>
          <p:nvCxnSpPr>
            <p:cNvPr id="6" name="Straight Connector 5"/>
            <p:cNvCxnSpPr/>
            <p:nvPr/>
          </p:nvCxnSpPr>
          <p:spPr bwMode="auto">
            <a:xfrm rot="16200000" flipH="1">
              <a:off x="3352558" y="4800684"/>
              <a:ext cx="1981200" cy="45703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" name="Straight Connector 4"/>
            <p:cNvCxnSpPr/>
            <p:nvPr/>
          </p:nvCxnSpPr>
          <p:spPr bwMode="auto">
            <a:xfrm rot="5400000" flipH="1" flipV="1">
              <a:off x="3583511" y="2817130"/>
              <a:ext cx="1671638" cy="60937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flipH="1">
              <a:off x="1780283" y="3729038"/>
              <a:ext cx="2182014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160 degree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&lt;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447800" y="1981200"/>
            <a:ext cx="5600700" cy="405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905000" y="5715000"/>
            <a:ext cx="5943600" cy="914400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  </a:t>
            </a:r>
            <a:r>
              <a:rPr lang="en-US" sz="2400" smtClean="0">
                <a:cs typeface="Times New Roman" pitchFamily="18" charset="0"/>
              </a:rPr>
              <a:t>Correct                                 Incorrect   </a:t>
            </a:r>
            <a:r>
              <a:rPr lang="en-US" smtClean="0">
                <a:cs typeface="Times New Roman" pitchFamily="18" charset="0"/>
              </a:rPr>
              <a:t>  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8499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Dr. Ravari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1828800"/>
            <a:ext cx="6324600" cy="3733800"/>
            <a:chOff x="720" y="1152"/>
            <a:chExt cx="3984" cy="2352"/>
          </a:xfrm>
        </p:grpSpPr>
        <p:pic>
          <p:nvPicPr>
            <p:cNvPr id="79878" name="Picture 6" descr="Copy of incorrect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88" y="1152"/>
              <a:ext cx="2016" cy="2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9880" name="Picture 8" descr="Picture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20" y="1152"/>
              <a:ext cx="2001" cy="2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600200" y="381000"/>
            <a:ext cx="52501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kern="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Tongue Position </a:t>
            </a:r>
            <a:endParaRPr lang="en-US" sz="54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8" y="0"/>
          <a:ext cx="9129712" cy="688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9701587" imgH="6844444" progId="">
                  <p:embed/>
                </p:oleObj>
              </mc:Choice>
              <mc:Fallback>
                <p:oleObj name="Image" r:id="rId4" imgW="9701587" imgH="68444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0"/>
                        <a:ext cx="9129712" cy="688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1079500" cy="360362"/>
          </a:xfrm>
        </p:spPr>
        <p:txBody>
          <a:bodyPr/>
          <a:lstStyle/>
          <a:p>
            <a:pPr algn="r" eaLnBrk="1" hangingPunct="1"/>
            <a:r>
              <a:rPr lang="en-GB" sz="1600" smtClean="0">
                <a:solidFill>
                  <a:schemeClr val="bg1"/>
                </a:solidFill>
                <a:cs typeface="Times New Roman" pitchFamily="18" charset="0"/>
              </a:rPr>
              <a:t>4/3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1079500" cy="360362"/>
          </a:xfrm>
        </p:spPr>
        <p:txBody>
          <a:bodyPr/>
          <a:lstStyle/>
          <a:p>
            <a:pPr algn="r" eaLnBrk="1" hangingPunct="1"/>
            <a:r>
              <a:rPr lang="en-GB" sz="1600" smtClean="0">
                <a:solidFill>
                  <a:schemeClr val="bg1"/>
                </a:solidFill>
                <a:cs typeface="Times New Roman" pitchFamily="18" charset="0"/>
              </a:rPr>
              <a:t>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	اهميت شيردهي براي مادر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-</a:t>
            </a:r>
            <a:r>
              <a:rPr lang="fa-IR" dirty="0"/>
              <a:t>مادر را در مقابل سرطان پستان محافظت مي كند</a:t>
            </a:r>
          </a:p>
          <a:p>
            <a:r>
              <a:rPr lang="fa-IR" dirty="0"/>
              <a:t>-در سن كهولت به شكستگي استخوان ران كه در افراد مسن شايع است گرفتار نمي شود.</a:t>
            </a:r>
          </a:p>
          <a:p>
            <a:r>
              <a:rPr lang="fa-IR" dirty="0"/>
              <a:t>-موجب برقراري ارتباط عاطفي و جسمي مادر وكودك م يشود</a:t>
            </a:r>
          </a:p>
          <a:p>
            <a:r>
              <a:rPr lang="fa-IR" dirty="0"/>
              <a:t> -مشابه تغذیه مصنوعی هزينه هاي اضافي به خانواده تحميل نمي كند و..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87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1079500" cy="360362"/>
          </a:xfrm>
        </p:spPr>
        <p:txBody>
          <a:bodyPr/>
          <a:lstStyle/>
          <a:p>
            <a:pPr algn="r" eaLnBrk="1" hangingPunct="1"/>
            <a:r>
              <a:rPr lang="en-GB" sz="1600" smtClean="0">
                <a:solidFill>
                  <a:schemeClr val="bg1"/>
                </a:solidFill>
                <a:cs typeface="Times New Roman" pitchFamily="18" charset="0"/>
              </a:rPr>
              <a:t>4/5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7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1079500" cy="360362"/>
          </a:xfrm>
        </p:spPr>
        <p:txBody>
          <a:bodyPr/>
          <a:lstStyle/>
          <a:p>
            <a:pPr algn="r" eaLnBrk="1" hangingPunct="1"/>
            <a:r>
              <a:rPr lang="en-GB" sz="1600" smtClean="0">
                <a:solidFill>
                  <a:schemeClr val="bg1"/>
                </a:solidFill>
                <a:cs typeface="Times New Roman" pitchFamily="18" charset="0"/>
              </a:rPr>
              <a:t>4/6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pic>
        <p:nvPicPr>
          <p:cNvPr id="74755" name="Picture 2" descr="c107bfm9 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2971800" cy="1125538"/>
          </a:xfrm>
        </p:spPr>
        <p:txBody>
          <a:bodyPr/>
          <a:lstStyle/>
          <a:p>
            <a:pPr eaLnBrk="1" hangingPunct="1"/>
            <a:r>
              <a:rPr lang="en-IE" sz="3200" smtClean="0">
                <a:solidFill>
                  <a:schemeClr val="bg1"/>
                </a:solidFill>
                <a:cs typeface="Times New Roman" pitchFamily="18" charset="0"/>
              </a:rPr>
              <a:t>Assess a Breastfeed</a:t>
            </a:r>
            <a:endParaRPr lang="en-GB" sz="320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8153400" y="304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latin typeface="Times New Roman" pitchFamily="18" charset="0"/>
              </a:rPr>
              <a:t>7/5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 rot="-5400000">
            <a:off x="5854700" y="6083300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©UNICEF C107-9</a:t>
            </a:r>
            <a:r>
              <a:rPr lang="en-GB" sz="1400">
                <a:latin typeface="Times New Roman" pitchFamily="18" charset="0"/>
              </a:rPr>
              <a:t> </a:t>
            </a:r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pic>
        <p:nvPicPr>
          <p:cNvPr id="75779" name="Picture 2" descr="910168f-reduc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26273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3600" smtClean="0">
                <a:solidFill>
                  <a:schemeClr val="bg1"/>
                </a:solidFill>
                <a:cs typeface="Times New Roman" pitchFamily="18" charset="0"/>
              </a:rPr>
              <a:t>Assess a Breastfeed</a:t>
            </a:r>
            <a:endParaRPr lang="en-GB" sz="360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8458200" y="228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solidFill>
                  <a:schemeClr val="bg1"/>
                </a:solidFill>
                <a:latin typeface="Times New Roman" pitchFamily="18" charset="0"/>
              </a:rPr>
              <a:t>7/6</a:t>
            </a:r>
            <a:endParaRPr lang="en-GB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 rot="-5400000">
            <a:off x="7762082" y="5476081"/>
            <a:ext cx="2519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UNICEF/HQ91-0168/ Betty Press, Kenya</a:t>
            </a:r>
            <a:r>
              <a:rPr lang="en-GB" sz="1000">
                <a:latin typeface="Times New Roman" pitchFamily="18" charset="0"/>
              </a:rPr>
              <a:t> 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2700338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3600" smtClean="0">
                <a:cs typeface="Times New Roman" pitchFamily="18" charset="0"/>
              </a:rPr>
              <a:t>Kangaroo Mother Care</a:t>
            </a:r>
            <a:endParaRPr lang="en-US" sz="3600" smtClean="0">
              <a:cs typeface="Times New Roman" pitchFamily="18" charset="0"/>
            </a:endParaRPr>
          </a:p>
        </p:txBody>
      </p:sp>
      <p:sp>
        <p:nvSpPr>
          <p:cNvPr id="80901" name="Text Box 4"/>
          <p:cNvSpPr txBox="1">
            <a:spLocks noChangeArrowheads="1"/>
          </p:cNvSpPr>
          <p:nvPr/>
        </p:nvSpPr>
        <p:spPr bwMode="auto">
          <a:xfrm rot="-5400000">
            <a:off x="-1019175" y="5441950"/>
            <a:ext cx="2587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Dr Nils Bergman, Cape Town, South Africa</a:t>
            </a:r>
            <a:endParaRPr lang="en-US" sz="1000"/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8534400" y="152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latin typeface="Times New Roman" pitchFamily="18" charset="0"/>
              </a:rPr>
              <a:t>10/2</a:t>
            </a:r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5292725" y="6092825"/>
            <a:ext cx="3311525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86020" name="Picture 2" descr="91016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8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5651500" y="2060575"/>
            <a:ext cx="3024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000">
                <a:latin typeface="Times New Roman" pitchFamily="18" charset="0"/>
              </a:rPr>
              <a:t>Hand Expression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8305800" y="38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latin typeface="Times New Roman" pitchFamily="18" charset="0"/>
              </a:rPr>
              <a:t>11/1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5364163" y="5589588"/>
            <a:ext cx="128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©UNICEF 910164F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pic>
        <p:nvPicPr>
          <p:cNvPr id="87043" name="Picture 2" descr="bc4-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411538" cy="685800"/>
          </a:xfrm>
        </p:spPr>
        <p:txBody>
          <a:bodyPr/>
          <a:lstStyle/>
          <a:p>
            <a:pPr eaLnBrk="1" hangingPunct="1"/>
            <a:r>
              <a:rPr lang="en-IE" sz="3600" smtClean="0">
                <a:solidFill>
                  <a:schemeClr val="bg1"/>
                </a:solidFill>
                <a:cs typeface="Times New Roman" pitchFamily="18" charset="0"/>
              </a:rPr>
              <a:t>Cup Feeding</a:t>
            </a:r>
            <a:endParaRPr lang="en-GB" sz="360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8382000" y="22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solidFill>
                  <a:schemeClr val="bg1"/>
                </a:solidFill>
                <a:latin typeface="Times New Roman" pitchFamily="18" charset="0"/>
              </a:rPr>
              <a:t>11/2</a:t>
            </a:r>
            <a:endParaRPr lang="en-GB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 rot="16200000">
            <a:off x="6250781" y="3731419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1000" i="1">
                <a:solidFill>
                  <a:schemeClr val="bg1"/>
                </a:solidFill>
              </a:rPr>
              <a:t>Promoting breastfeeding in health facilities: </a:t>
            </a:r>
          </a:p>
          <a:p>
            <a:pPr>
              <a:defRPr/>
            </a:pPr>
            <a:r>
              <a:rPr lang="en-IE" sz="1000" i="1">
                <a:solidFill>
                  <a:schemeClr val="bg1"/>
                </a:solidFill>
              </a:rPr>
              <a:t>A short course for administrators and policy makers</a:t>
            </a:r>
            <a:r>
              <a:rPr lang="en-IE" sz="1000">
                <a:solidFill>
                  <a:schemeClr val="bg1"/>
                </a:solidFill>
              </a:rPr>
              <a:t> WHO/NUT/96.3, Wellstart International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IE" smtClean="0"/>
              <a:t>UNICEF/WHO Breastfeeding Promotion and Support in a Baby-Friendly Hospital – 20 hour Course 	2006</a:t>
            </a:r>
            <a:endParaRPr lang="en-US" smtClean="0"/>
          </a:p>
        </p:txBody>
      </p:sp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5148263" y="6237288"/>
            <a:ext cx="2736850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pic>
        <p:nvPicPr>
          <p:cNvPr id="88068" name="Picture 2" descr="bc2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2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3"/>
          <p:cNvSpPr>
            <a:spLocks noGrp="1" noChangeArrowheads="1"/>
          </p:cNvSpPr>
          <p:nvPr>
            <p:ph type="title"/>
          </p:nvPr>
        </p:nvSpPr>
        <p:spPr>
          <a:xfrm>
            <a:off x="5562600" y="998538"/>
            <a:ext cx="3352800" cy="2057400"/>
          </a:xfrm>
          <a:noFill/>
        </p:spPr>
        <p:txBody>
          <a:bodyPr/>
          <a:lstStyle/>
          <a:p>
            <a:pPr eaLnBrk="1" hangingPunct="1"/>
            <a:r>
              <a:rPr lang="en-IE" sz="3600" smtClean="0">
                <a:cs typeface="Times New Roman" pitchFamily="18" charset="0"/>
              </a:rPr>
              <a:t>Supplementer</a:t>
            </a:r>
            <a:endParaRPr lang="en-GB" sz="3600" smtClean="0">
              <a:cs typeface="Times New Roman" pitchFamily="18" charset="0"/>
            </a:endParaRPr>
          </a:p>
        </p:txBody>
      </p:sp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8305800" y="38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latin typeface="Times New Roman" pitchFamily="18" charset="0"/>
              </a:rPr>
              <a:t>11/3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 rot="16200000">
            <a:off x="7335837" y="5237163"/>
            <a:ext cx="254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000"/>
              <a:t>Dr Ruskhana Haider, Dhaka, Bangladesh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نوک سینه وصاف-فرورفته</a:t>
            </a:r>
          </a:p>
          <a:p>
            <a:r>
              <a:rPr lang="fa-IR" dirty="0" smtClean="0"/>
              <a:t>پدداخل کرست</a:t>
            </a:r>
          </a:p>
          <a:p>
            <a:r>
              <a:rPr lang="fa-IR" dirty="0" smtClean="0"/>
              <a:t>لباس راحت-گیره وروبان</a:t>
            </a:r>
          </a:p>
          <a:p>
            <a:r>
              <a:rPr lang="fa-IR" dirty="0" smtClean="0"/>
              <a:t>کرست شیردهی</a:t>
            </a:r>
          </a:p>
          <a:p>
            <a:r>
              <a:rPr lang="fa-IR" dirty="0" smtClean="0"/>
              <a:t>التهاب پستان –انسدادمجرا</a:t>
            </a:r>
          </a:p>
          <a:p>
            <a:r>
              <a:rPr lang="fa-IR" dirty="0" smtClean="0"/>
              <a:t>استفراغ نوزاد</a:t>
            </a:r>
          </a:p>
          <a:p>
            <a:r>
              <a:rPr lang="fa-IR" dirty="0" smtClean="0"/>
              <a:t>سیگارکشیدن-الکل</a:t>
            </a:r>
          </a:p>
          <a:p>
            <a:r>
              <a:rPr lang="fa-IR" dirty="0" smtClean="0"/>
              <a:t>رژیم لاغری-میزان مصرف مایعات وغذا</a:t>
            </a: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گول زنک</a:t>
            </a:r>
          </a:p>
          <a:p>
            <a:r>
              <a:rPr lang="fa-IR" dirty="0" smtClean="0"/>
              <a:t>بطری</a:t>
            </a:r>
          </a:p>
          <a:p>
            <a:r>
              <a:rPr lang="fa-IR" dirty="0" smtClean="0"/>
              <a:t>تغذیه مصنوعی</a:t>
            </a:r>
          </a:p>
          <a:p>
            <a:r>
              <a:rPr lang="fa-IR" dirty="0" smtClean="0"/>
              <a:t>شیرکمکی:دوشیده خودش (انسان)-دایه</a:t>
            </a:r>
          </a:p>
          <a:p>
            <a:r>
              <a:rPr lang="fa-IR" dirty="0" smtClean="0"/>
              <a:t>دفع:ادراردفعات ورنگ-مدفوع رنگ,دفعات,قوام-یبوست</a:t>
            </a:r>
          </a:p>
          <a:p>
            <a:r>
              <a:rPr lang="fa-IR" dirty="0" smtClean="0"/>
              <a:t>تغییروزن نوزاد</a:t>
            </a:r>
          </a:p>
          <a:p>
            <a:r>
              <a:rPr lang="fa-IR" dirty="0" smtClean="0"/>
              <a:t>کم شیری ظاهری-واقعی-تاثیرمایعات وغذا-عرضه وتقاضا</a:t>
            </a:r>
          </a:p>
          <a:p>
            <a:r>
              <a:rPr lang="fa-IR" dirty="0" smtClean="0"/>
              <a:t>پس زدن(بطری-گول زنک-گرفتگی بینی-درد-ناراحتی-مشکل پستان-مشکل دهان-بوی مادر-طعم شیر-جریان سریع...)</a:t>
            </a: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اهميت تماس پوست با پوست بلافاصله بعد از زايمان: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•	</a:t>
            </a:r>
            <a:r>
              <a:rPr lang="fa-IR" dirty="0" smtClean="0"/>
              <a:t>-</a:t>
            </a:r>
            <a:r>
              <a:rPr lang="fa-IR" dirty="0"/>
              <a:t>نوزاد را گرم مي كند و اجازه نمي دهد درجه حرارت بدنش سقوط كند</a:t>
            </a:r>
          </a:p>
          <a:p>
            <a:r>
              <a:rPr lang="fa-IR" dirty="0"/>
              <a:t>- سبب آرامش مادرو نوزاد مي شود.</a:t>
            </a:r>
          </a:p>
          <a:p>
            <a:r>
              <a:rPr lang="fa-IR" dirty="0"/>
              <a:t>- پيوند عاطفي مادرو كودك را تسريع و تسهيل  مي كند</a:t>
            </a:r>
          </a:p>
          <a:p>
            <a:r>
              <a:rPr lang="fa-IR" dirty="0"/>
              <a:t>- به شروع تغذيه از پستان كمك مي كند</a:t>
            </a:r>
          </a:p>
          <a:p>
            <a:r>
              <a:rPr lang="fa-IR" dirty="0"/>
              <a:t>- تنفس و ضربان قلب را منظم مي كند</a:t>
            </a:r>
          </a:p>
          <a:p>
            <a:r>
              <a:rPr lang="fa-IR" dirty="0"/>
              <a:t>-نوزاد را با ميكروبهاي بدن مادر كلونيزه مي كند و در نتيجه دفاع بدنش بهتر مي شود</a:t>
            </a:r>
          </a:p>
          <a:p>
            <a:r>
              <a:rPr lang="fa-IR" dirty="0"/>
              <a:t>-گريه نوزاد كم مي شود و استرس و صرف انرژي كاهش مي يابد</a:t>
            </a:r>
          </a:p>
          <a:p>
            <a:r>
              <a:rPr lang="fa-IR" dirty="0"/>
              <a:t>-به نوزاد اجازه مي دهد پستان را پيدا كند و آنرا بگيرد و خود شروع كند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19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گریه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تنهایی-جدایی ازمادر</a:t>
            </a:r>
          </a:p>
          <a:p>
            <a:r>
              <a:rPr lang="fa-IR" dirty="0" smtClean="0"/>
              <a:t>بی حوصلگی</a:t>
            </a:r>
          </a:p>
          <a:p>
            <a:r>
              <a:rPr lang="fa-IR" dirty="0" smtClean="0"/>
              <a:t>گرسنگی-تشنگی</a:t>
            </a:r>
          </a:p>
          <a:p>
            <a:r>
              <a:rPr lang="fa-IR" dirty="0" smtClean="0"/>
              <a:t>کهنه-لباس</a:t>
            </a:r>
          </a:p>
          <a:p>
            <a:r>
              <a:rPr lang="fa-IR" dirty="0" smtClean="0"/>
              <a:t>گرما-سرما</a:t>
            </a:r>
          </a:p>
          <a:p>
            <a:r>
              <a:rPr lang="fa-IR" dirty="0" smtClean="0"/>
              <a:t>بیماری-درد</a:t>
            </a:r>
          </a:p>
          <a:p>
            <a:r>
              <a:rPr lang="fa-IR" dirty="0" smtClean="0"/>
              <a:t>خستگی</a:t>
            </a:r>
          </a:p>
          <a:p>
            <a:r>
              <a:rPr lang="fa-IR" dirty="0" smtClean="0"/>
              <a:t>رژیم غذایی مادر-دارو-کافئین</a:t>
            </a:r>
          </a:p>
          <a:p>
            <a:r>
              <a:rPr lang="fa-IR" dirty="0" smtClean="0"/>
              <a:t>سیگار-هوای آلوده-</a:t>
            </a:r>
          </a:p>
          <a:p>
            <a:r>
              <a:rPr lang="fa-IR" dirty="0" smtClean="0"/>
              <a:t>جهش رشد</a:t>
            </a:r>
          </a:p>
          <a:p>
            <a:r>
              <a:rPr lang="fa-IR" dirty="0" smtClean="0"/>
              <a:t>دلدرد(کولیک)</a:t>
            </a:r>
            <a:endParaRPr lang="fa-I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اثردارو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اثرمسکن درمرحله دردروی نوزادومکیدن و..</a:t>
            </a:r>
          </a:p>
          <a:p>
            <a:r>
              <a:rPr lang="fa-IR" dirty="0" smtClean="0"/>
              <a:t>بیهوشی</a:t>
            </a:r>
          </a:p>
          <a:p>
            <a:r>
              <a:rPr lang="fa-IR" dirty="0" smtClean="0"/>
              <a:t>بیحسی</a:t>
            </a:r>
          </a:p>
          <a:p>
            <a:r>
              <a:rPr lang="fa-IR" dirty="0" smtClean="0"/>
              <a:t>تسکین درد</a:t>
            </a:r>
            <a:endParaRPr lang="fa-I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دوشیدن: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شاغل بودن</a:t>
            </a:r>
          </a:p>
          <a:p>
            <a:r>
              <a:rPr lang="fa-IR" dirty="0" smtClean="0"/>
              <a:t>مسافرت</a:t>
            </a:r>
          </a:p>
          <a:p>
            <a:r>
              <a:rPr lang="fa-IR" dirty="0" smtClean="0"/>
              <a:t>مصرف داروی ممنوع</a:t>
            </a:r>
          </a:p>
          <a:p>
            <a:r>
              <a:rPr lang="fa-IR" dirty="0" smtClean="0"/>
              <a:t>جدایی</a:t>
            </a:r>
          </a:p>
          <a:p>
            <a:r>
              <a:rPr lang="fa-IR" dirty="0" smtClean="0"/>
              <a:t>احتقان</a:t>
            </a:r>
          </a:p>
          <a:p>
            <a:r>
              <a:rPr lang="fa-IR" dirty="0" smtClean="0"/>
              <a:t>زیادکردن شیرودسترسی شیرخوار</a:t>
            </a:r>
          </a:p>
          <a:p>
            <a:r>
              <a:rPr lang="fa-IR" dirty="0" smtClean="0"/>
              <a:t>برای دیگران</a:t>
            </a:r>
          </a:p>
          <a:p>
            <a:r>
              <a:rPr lang="fa-IR" dirty="0" smtClean="0"/>
              <a:t>...........</a:t>
            </a:r>
            <a:endParaRPr lang="fa-I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بستری مادر-نوزاد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هم اتاقی</a:t>
            </a:r>
          </a:p>
          <a:p>
            <a:r>
              <a:rPr lang="fa-IR" dirty="0" smtClean="0"/>
              <a:t>دوشیدن</a:t>
            </a:r>
          </a:p>
          <a:p>
            <a:r>
              <a:rPr lang="fa-IR" dirty="0" smtClean="0"/>
              <a:t>تماس</a:t>
            </a:r>
          </a:p>
          <a:p>
            <a:r>
              <a:rPr lang="fa-IR" dirty="0" smtClean="0"/>
              <a:t>اعتمادبنفس</a:t>
            </a:r>
          </a:p>
          <a:p>
            <a:r>
              <a:rPr lang="fa-IR" dirty="0" smtClean="0"/>
              <a:t>خستگی وبی خوابی</a:t>
            </a:r>
            <a:endParaRPr lang="fa-I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تداوم شیر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تغذیه انحصاری</a:t>
            </a:r>
          </a:p>
          <a:p>
            <a:r>
              <a:rPr lang="fa-IR" dirty="0" smtClean="0"/>
              <a:t>تا2سال</a:t>
            </a:r>
          </a:p>
          <a:p>
            <a:r>
              <a:rPr lang="fa-IR" dirty="0" smtClean="0"/>
              <a:t>ازشیرگرفتن</a:t>
            </a:r>
          </a:p>
          <a:p>
            <a:r>
              <a:rPr lang="fa-IR" dirty="0" smtClean="0"/>
              <a:t>زمانهای جهش رشد</a:t>
            </a:r>
          </a:p>
          <a:p>
            <a:r>
              <a:rPr lang="fa-IR" dirty="0" smtClean="0"/>
              <a:t>پس زدن ظاهری</a:t>
            </a:r>
          </a:p>
          <a:p>
            <a:r>
              <a:rPr lang="fa-IR" dirty="0" smtClean="0"/>
              <a:t>قهرکردن</a:t>
            </a:r>
            <a:endParaRPr lang="fa-I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باهم خوابیدن مادروشیرخوار  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 smtClean="0"/>
              <a:t>توصیه نمی شوداگرمادریاپدر:دودی-الکلی-یاتحت تاثیردارو خواب آورند-خیلی خسته که ممکن است به شیرخوارپاسخ ندهند-بیماری یاشرایط تاثیرگذاربرهشیاری مثل اپیلپسی, دیابت تثبیت نیافته-چاقی-خیلی بیمارندیاشیرخواریاهریک از برادران یاخواهران که دررختخواب هستندخیلی بیمارند</a:t>
            </a:r>
          </a:p>
          <a:p>
            <a:r>
              <a:rPr lang="fa-IR" dirty="0" smtClean="0"/>
              <a:t>برای ایمنی:تشک سفت بدون شکستگی,ونه مبل و..-بالش دورازاو-ملحفه وپتوی پنبه ای ایمن تراز</a:t>
            </a:r>
            <a:r>
              <a:rPr lang="en-US" dirty="0" smtClean="0"/>
              <a:t>quilt</a:t>
            </a:r>
            <a:r>
              <a:rPr lang="fa-IR" dirty="0" smtClean="0"/>
              <a:t>نرم است-لباس مناسب واگرباهم میخوابدقنداق در</a:t>
            </a:r>
            <a:r>
              <a:rPr lang="en-US" dirty="0" smtClean="0"/>
              <a:t>wrap</a:t>
            </a:r>
            <a:r>
              <a:rPr lang="fa-IR" smtClean="0"/>
              <a:t>وپتونکنید,خیلی نپوشانید,بدن مادراوراگرم نگهمیدارد-مادربه پهلووبطرف شیرخوارواوبه پشت مگرموقع خوردن-حصول اطمینان ازعدم سقوط یاگیرافتادن-دربیمارستان ویزیت مکررانها</a:t>
            </a:r>
            <a:endParaRPr lang="fa-I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بندناف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پیشگیری ازحوادث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zh-CN" b="0" i="1" u="sng"/>
              <a:t>مراقبت مناسب در دوره انتقال بايد عبارت باشد از:</a:t>
            </a:r>
            <a:endParaRPr lang="en-US" b="0" i="1" u="sng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921625" cy="48244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a-IR" altLang="zh-CN" sz="2800" smtClean="0"/>
              <a:t>تماس پوست با پوست با مادر بلافاصله پس از زايمان تا زمان اتمام اولين شيردهي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a-IR" altLang="zh-CN" sz="2800" smtClean="0"/>
              <a:t>حذف اعمال دردناك يا اعمالي كه سبب جدا شدن شيرخوار از مادر شده، و فايده آنها مورد ترديد است.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a-IR" altLang="zh-CN" sz="2800" smtClean="0"/>
              <a:t>تغيير برنامه عمل به گونه اي كه تداخلي با رفتار دوره انتقالي و شيردهي اوليه نداشته باشد.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a-IR" altLang="zh-CN" sz="2800" smtClean="0"/>
              <a:t>حذف يا به حداقل رساندن گريه نوزاد كه ذخيره متابوليك تخليه نشود و رفتار شيردهي اوليه قطع نشود و متابوليسم آنابوليك نگهداري، تخليه معده و روده تحريك، اتلاف مايعات بحداقل ، تخليه ذخاير متابوليك بر اثر گريه، از جا پريدن و اضطراب حتي الامكان كاهش يابد.</a:t>
            </a:r>
            <a:endParaRPr lang="en-US" sz="2800" smtClean="0">
              <a:ea typeface="SimHei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417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zh-CN" sz="3200" b="0" i="1" u="sng"/>
              <a:t>فرم غربالگري زودرس تغذيه با شيرمادر ( روز 6-4 تولد):</a:t>
            </a:r>
            <a:r>
              <a:rPr lang="en-US" altLang="zh-CN" sz="3200">
                <a:ea typeface="宋体" charset="-122"/>
              </a:rPr>
              <a:t> </a:t>
            </a:r>
            <a:endParaRPr lang="en-US" sz="32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69975"/>
            <a:ext cx="7920038" cy="578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چنانچه پاسخ سوالات زيرخير باشد با پزشك تماس بگيريد كه چنانچه لازم شود شما را به مشاور شيردهي ارجاع دهد: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احساس مي كنيد شيردهي تابحال خوب بوده است؟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هر دو پستان را بدون مشكل مي گيرد؟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جريان شير برقرار شده است ( بين روز 2 و 4 پستان سفت و پر شده است)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مي تواند در هر بار شير خوردن در مجموع لااقل به مدت 10 دقيقه مكش ريتميك داشته باشد؟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نوزاد تقاضاي شير مي كند يا خواب آلود است و غالبا" لازم است از خواب بيدار شود؟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معمولا" هر بار از هر دو پستان شير مي خورد؟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تقريبا" هر 3-2 ساعت يكبار شير مي خورد و فقط يكبار در طول شب، يك خواب حداكثر 5 ساعته دارد (نبايد دفعات شيرخوردن در شبانه روز كمتر از 8 بار باشد)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قبل از شير دادن در پستانها احساس پري مي كنيد؟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آيا پس از شيرخوردن احساس مي كنيد پستانها نرم تر شده اند؟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10-آيا نوك پستان ها شديدا" درد دارند ( كه از شير دادن بترسيد)؟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11-آيا نوزاد لااقل 4 بار در روز اجابت مزاج با حجم كافي( بيش از لكه) دارد؟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12-آيا نوزاد اجابت مزاج زرد و دانه دانه دارد؟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13-آيا نوزاد حداقل 6 بار ادرار مي كند؟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14-آيا بعد از اكثر دفعات شير خوردن گرسنه به نظر مي رسد؟</a:t>
            </a:r>
          </a:p>
          <a:p>
            <a:pPr eaLnBrk="1" hangingPunct="1">
              <a:lnSpc>
                <a:spcPct val="80000"/>
              </a:lnSpc>
            </a:pPr>
            <a:r>
              <a:rPr lang="fa-IR" altLang="zh-CN" sz="2000" smtClean="0"/>
              <a:t>15-آيا زماني كه مي مكد صداي مكش ريتميك و بلع او را مي شنويد؟</a:t>
            </a:r>
            <a:endParaRPr lang="en-US" sz="2000" smtClean="0">
              <a:ea typeface="SimHei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اهميت خوب قرار گرفتن در آغوش مادر و خوب  پستان گرفتن: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•	</a:t>
            </a:r>
            <a:r>
              <a:rPr lang="fa-IR" dirty="0" smtClean="0"/>
              <a:t>-</a:t>
            </a:r>
            <a:r>
              <a:rPr lang="fa-IR" dirty="0"/>
              <a:t>اگر شيرخوار درست در آغوش مادر قرار بگيرد و درست پستان را بگيرد، شير كافي برداشت مي كند و نوك پستان وپستان مادر صدمه نمي بيند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94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گروه حامی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بسوي شروع خوب و موفق تغذيه با شيرمادر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•	</a:t>
            </a:r>
            <a:r>
              <a:rPr lang="fa-IR" dirty="0" smtClean="0"/>
              <a:t>:</a:t>
            </a:r>
            <a:endParaRPr lang="fa-IR" dirty="0"/>
          </a:p>
          <a:p>
            <a:r>
              <a:rPr lang="fa-IR" dirty="0"/>
              <a:t>-برحسب تمايل و خواست شيرخوار شير داده شود</a:t>
            </a:r>
          </a:p>
          <a:p>
            <a:r>
              <a:rPr lang="fa-IR" dirty="0"/>
              <a:t>- مادر بداند چه وقت شيرخوار سير شده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•	اهميت  هم اتاقي مادر وشيرخوار را بداندتاشیرخواررانزدخودنگهدارد</a:t>
            </a:r>
          </a:p>
          <a:p>
            <a:r>
              <a:rPr lang="fa-IR" dirty="0"/>
              <a:t>•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8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مضرات استفاده ازگول زنك و بطري را بداند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5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	در 6 ماه اول فقط و فقط شيرخودش را بدهد: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•-</a:t>
            </a:r>
            <a:r>
              <a:rPr lang="fa-IR" dirty="0"/>
              <a:t>	آب و هيچ نوع نوشيدني و غذايي ندهدو از 6 ماهگي به بعد همراه با شروع غذاهاي كمكي، شيرمادر را تا پايان 2سالگي ادامه دهد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2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1202</Words>
  <Application>Microsoft Office PowerPoint</Application>
  <PresentationFormat>On-screen Show (4:3)</PresentationFormat>
  <Paragraphs>250</Paragraphs>
  <Slides>50</Slides>
  <Notes>16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Image</vt:lpstr>
      <vt:lpstr>PowerPoint Presentation</vt:lpstr>
      <vt:lpstr>آموزشهای بارداری</vt:lpstr>
      <vt:lpstr> اهميت شيردهي براي مادر</vt:lpstr>
      <vt:lpstr>اهميت تماس پوست با پوست بلافاصله بعد از زايمان: </vt:lpstr>
      <vt:lpstr>اهميت خوب قرار گرفتن در آغوش مادر و خوب  پستان گرفتن: </vt:lpstr>
      <vt:lpstr>بسوي شروع خوب و موفق تغذيه با شيرمادر</vt:lpstr>
      <vt:lpstr>PowerPoint Presentation</vt:lpstr>
      <vt:lpstr>PowerPoint Presentation</vt:lpstr>
      <vt:lpstr> در 6 ماه اول فقط و فقط شيرخودش را بدهد: </vt:lpstr>
      <vt:lpstr>خطرات تغذيه مصنوعي را بداند: </vt:lpstr>
      <vt:lpstr> راه اطمينان يافتن از كفايت دريافت شير مادر: </vt:lpstr>
      <vt:lpstr>مادران وشیردهی بعداززایمان</vt:lpstr>
      <vt:lpstr>نیازنوزاددربدوتولدو...</vt:lpstr>
      <vt:lpstr>بارداری</vt:lpstr>
      <vt:lpstr>بعداززایمان-تماس پوستی: </vt:lpstr>
      <vt:lpstr>PowerPoint Presentation</vt:lpstr>
      <vt:lpstr>تغذیه باشیرمادر</vt:lpstr>
      <vt:lpstr>گرسنگی وسیری</vt:lpstr>
      <vt:lpstr>تغذیه</vt:lpstr>
      <vt:lpstr>PowerPoint Presentation</vt:lpstr>
      <vt:lpstr>Breastfeeding Positions</vt:lpstr>
      <vt:lpstr>PowerPoint Presentation</vt:lpstr>
      <vt:lpstr>PowerPoint Presentation</vt:lpstr>
      <vt:lpstr>PowerPoint Presentation</vt:lpstr>
      <vt:lpstr>PowerPoint Presentation</vt:lpstr>
      <vt:lpstr>  Wide Open Mouth (Good latch)</vt:lpstr>
      <vt:lpstr>  Correct                                 Incorrect      </vt:lpstr>
      <vt:lpstr>4/3</vt:lpstr>
      <vt:lpstr>4/4</vt:lpstr>
      <vt:lpstr>4/5</vt:lpstr>
      <vt:lpstr>4/6</vt:lpstr>
      <vt:lpstr>Assess a Breastfeed</vt:lpstr>
      <vt:lpstr>Assess a Breastfeed</vt:lpstr>
      <vt:lpstr>Kangaroo Mother Care</vt:lpstr>
      <vt:lpstr>PowerPoint Presentation</vt:lpstr>
      <vt:lpstr>Cup Feeding</vt:lpstr>
      <vt:lpstr>Supplementer</vt:lpstr>
      <vt:lpstr>PowerPoint Presentation</vt:lpstr>
      <vt:lpstr>PowerPoint Presentation</vt:lpstr>
      <vt:lpstr>گریه</vt:lpstr>
      <vt:lpstr>اثردارو</vt:lpstr>
      <vt:lpstr>دوشیدن:</vt:lpstr>
      <vt:lpstr>بستری مادر-نوزاد</vt:lpstr>
      <vt:lpstr>تداوم شیر</vt:lpstr>
      <vt:lpstr>باهم خوابیدن مادروشیرخوار    </vt:lpstr>
      <vt:lpstr>بندناف</vt:lpstr>
      <vt:lpstr>پیشگیری ازحوادث</vt:lpstr>
      <vt:lpstr>مراقبت مناسب در دوره انتقال بايد عبارت باشد از:</vt:lpstr>
      <vt:lpstr>فرم غربالگري زودرس تغذيه با شيرمادر ( روز 6-4 تولد): </vt:lpstr>
      <vt:lpstr>گروه حامی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مادران وشیردهی بعداززایمان</dc:title>
  <dc:creator>Dr_Farivar</dc:creator>
  <cp:lastModifiedBy>amoozesh</cp:lastModifiedBy>
  <cp:revision>45</cp:revision>
  <dcterms:created xsi:type="dcterms:W3CDTF">2008-03-12T14:55:18Z</dcterms:created>
  <dcterms:modified xsi:type="dcterms:W3CDTF">2004-07-10T08:38:39Z</dcterms:modified>
</cp:coreProperties>
</file>