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16"/>
  </p:notesMasterIdLst>
  <p:sldIdLst>
    <p:sldId id="314" r:id="rId2"/>
    <p:sldId id="256" r:id="rId3"/>
    <p:sldId id="257" r:id="rId4"/>
    <p:sldId id="303" r:id="rId5"/>
    <p:sldId id="263" r:id="rId6"/>
    <p:sldId id="281" r:id="rId7"/>
    <p:sldId id="304" r:id="rId8"/>
    <p:sldId id="306" r:id="rId9"/>
    <p:sldId id="307" r:id="rId10"/>
    <p:sldId id="310" r:id="rId11"/>
    <p:sldId id="311" r:id="rId12"/>
    <p:sldId id="309" r:id="rId13"/>
    <p:sldId id="266" r:id="rId14"/>
    <p:sldId id="313"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0350A2"/>
    <a:srgbClr val="FF8201"/>
    <a:srgbClr val="1B82B7"/>
    <a:srgbClr val="FCCF04"/>
    <a:srgbClr val="729D51"/>
    <a:srgbClr val="315C52"/>
    <a:srgbClr val="A1CB46"/>
    <a:srgbClr val="5EEC3C"/>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1" autoAdjust="0"/>
    <p:restoredTop sz="94660"/>
  </p:normalViewPr>
  <p:slideViewPr>
    <p:cSldViewPr>
      <p:cViewPr varScale="1">
        <p:scale>
          <a:sx n="115" d="100"/>
          <a:sy n="115" d="100"/>
        </p:scale>
        <p:origin x="396" y="90"/>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82"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Dubai" panose="020B0503030403030204" pitchFamily="34" charset="-78"/>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Dubai" panose="020B0503030403030204" pitchFamily="34" charset="-78"/>
              </a:defRPr>
            </a:lvl1pPr>
          </a:lstStyle>
          <a:p>
            <a:fld id="{D0D9BF88-7C37-4EF3-8E34-29BDAFC54E7D}" type="datetimeFigureOut">
              <a:rPr lang="en-US" smtClean="0"/>
              <a:pPr/>
              <a:t>10/14/2019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Dubai" panose="020B0503030403030204" pitchFamily="34" charset="-78"/>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Dubai" panose="020B0503030403030204" pitchFamily="34" charset="-78"/>
              </a:defRPr>
            </a:lvl1pPr>
          </a:lstStyle>
          <a:p>
            <a:fld id="{50FD61BD-D81B-4B4A-A35F-CBEB1D137711}" type="slidenum">
              <a:rPr lang="en-US" smtClean="0"/>
              <a:pPr/>
              <a:t>‹#›</a:t>
            </a:fld>
            <a:endParaRPr lang="en-US"/>
          </a:p>
        </p:txBody>
      </p:sp>
    </p:spTree>
    <p:extLst>
      <p:ext uri="{BB962C8B-B14F-4D97-AF65-F5344CB8AC3E}">
        <p14:creationId xmlns:p14="http://schemas.microsoft.com/office/powerpoint/2010/main" val="3691839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Dubai" panose="020B0503030403030204" pitchFamily="34" charset="-78"/>
        <a:ea typeface="+mn-ea"/>
        <a:cs typeface="+mn-cs"/>
      </a:defRPr>
    </a:lvl1pPr>
    <a:lvl2pPr marL="457200" algn="l" defTabSz="914400" rtl="0" eaLnBrk="1" latinLnBrk="0" hangingPunct="1">
      <a:defRPr sz="1200" kern="1200">
        <a:solidFill>
          <a:schemeClr val="tx1"/>
        </a:solidFill>
        <a:latin typeface="Dubai" panose="020B0503030403030204" pitchFamily="34" charset="-78"/>
        <a:ea typeface="+mn-ea"/>
        <a:cs typeface="+mn-cs"/>
      </a:defRPr>
    </a:lvl2pPr>
    <a:lvl3pPr marL="914400" algn="l" defTabSz="914400" rtl="0" eaLnBrk="1" latinLnBrk="0" hangingPunct="1">
      <a:defRPr sz="1200" kern="1200">
        <a:solidFill>
          <a:schemeClr val="tx1"/>
        </a:solidFill>
        <a:latin typeface="Dubai" panose="020B0503030403030204" pitchFamily="34" charset="-78"/>
        <a:ea typeface="+mn-ea"/>
        <a:cs typeface="+mn-cs"/>
      </a:defRPr>
    </a:lvl3pPr>
    <a:lvl4pPr marL="1371600" algn="l" defTabSz="914400" rtl="0" eaLnBrk="1" latinLnBrk="0" hangingPunct="1">
      <a:defRPr sz="1200" kern="1200">
        <a:solidFill>
          <a:schemeClr val="tx1"/>
        </a:solidFill>
        <a:latin typeface="Dubai" panose="020B0503030403030204" pitchFamily="34" charset="-78"/>
        <a:ea typeface="+mn-ea"/>
        <a:cs typeface="+mn-cs"/>
      </a:defRPr>
    </a:lvl4pPr>
    <a:lvl5pPr marL="1828800" algn="l" defTabSz="914400" rtl="0" eaLnBrk="1" latinLnBrk="0" hangingPunct="1">
      <a:defRPr sz="1200" kern="1200">
        <a:solidFill>
          <a:schemeClr val="tx1"/>
        </a:solidFill>
        <a:latin typeface="Dubai" panose="020B0503030403030204" pitchFamily="34" charset="-7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6350"/>
            <a:ext cx="9144000" cy="5149850"/>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857419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141237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36708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222033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24469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322084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187092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 xmlns:a16="http://schemas.microsoft.com/office/drawing/2014/main" id="{D5D53570-AF34-4645-9188-11522E8A0CB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355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749812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742487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074F12-AA26-4AC8-9962-C36BB8F32554}" type="datetimeFigureOut">
              <a:rPr lang="en-US" smtClean="0"/>
              <a:pPr/>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6676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10/14/2019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57955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074F12-AA26-4AC8-9962-C36BB8F32554}" type="datetimeFigureOut">
              <a:rPr lang="en-US" smtClean="0"/>
              <a:pPr/>
              <a:t>10/14/2019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459327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10/14/2019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806764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516888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10/14/2019</a:t>
            </a:fld>
            <a:endParaRPr lang="en-US"/>
          </a:p>
        </p:txBody>
      </p:sp>
    </p:spTree>
    <p:extLst>
      <p:ext uri="{BB962C8B-B14F-4D97-AF65-F5344CB8AC3E}">
        <p14:creationId xmlns:p14="http://schemas.microsoft.com/office/powerpoint/2010/main" val="2171983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53074F12-AA26-4AC8-9962-C36BB8F32554}" type="datetimeFigureOut">
              <a:rPr lang="en-US" smtClean="0"/>
              <a:pPr/>
              <a:t>10/14/2019</a:t>
            </a:fld>
            <a:endParaRPr lang="en-US"/>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B82CCC60-E8CD-4174-8B1A-7DF615B22EEF}" type="slidenum">
              <a:rPr lang="en-US" smtClean="0"/>
              <a:pPr/>
              <a:t>‹#›</a:t>
            </a:fld>
            <a:endParaRPr lang="en-US"/>
          </a:p>
        </p:txBody>
      </p:sp>
      <p:sp>
        <p:nvSpPr>
          <p:cNvPr id="18" name="TextBox 17">
            <a:extLst>
              <a:ext uri="{FF2B5EF4-FFF2-40B4-BE49-F238E27FC236}">
                <a16:creationId xmlns="" xmlns:a16="http://schemas.microsoft.com/office/drawing/2014/main" id="{C68A34A6-61D1-4394-82E5-9AC8EA81C5E7}"/>
              </a:ext>
            </a:extLst>
          </p:cNvPr>
          <p:cNvSpPr txBox="1"/>
          <p:nvPr userDrawn="1"/>
        </p:nvSpPr>
        <p:spPr>
          <a:xfrm>
            <a:off x="-9150" y="5213747"/>
            <a:ext cx="8389625" cy="523220"/>
          </a:xfrm>
          <a:prstGeom prst="rect">
            <a:avLst/>
          </a:prstGeom>
          <a:noFill/>
        </p:spPr>
        <p:txBody>
          <a:bodyPr wrap="square" rtlCol="0">
            <a:spAutoFit/>
          </a:bodyPr>
          <a:lstStyle/>
          <a:p>
            <a:r>
              <a:rPr lang="en-US" sz="1400">
                <a:solidFill>
                  <a:schemeClr val="bg1">
                    <a:lumMod val="65000"/>
                  </a:schemeClr>
                </a:solidFill>
                <a:latin typeface="Dubai" panose="020B0503030403030204" pitchFamily="34" charset="-78"/>
              </a:rPr>
              <a:t>This presentation uses a free template provided by FPPT.com</a:t>
            </a:r>
          </a:p>
          <a:p>
            <a:r>
              <a:rPr lang="en-US" sz="1400">
                <a:solidFill>
                  <a:schemeClr val="bg1">
                    <a:lumMod val="65000"/>
                  </a:schemeClr>
                </a:solidFill>
                <a:latin typeface="Dubai" panose="020B0503030403030204" pitchFamily="34" charset="-78"/>
              </a:rPr>
              <a:t>www.free-power-point-templates.com</a:t>
            </a:r>
          </a:p>
        </p:txBody>
      </p:sp>
    </p:spTree>
    <p:extLst>
      <p:ext uri="{BB962C8B-B14F-4D97-AF65-F5344CB8AC3E}">
        <p14:creationId xmlns:p14="http://schemas.microsoft.com/office/powerpoint/2010/main" val="399720260"/>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Lst>
  <p:txStyles>
    <p:titleStyle>
      <a:lvl1pPr algn="l" defTabSz="342900" rtl="1" eaLnBrk="1" latinLnBrk="0" hangingPunct="1">
        <a:spcBef>
          <a:spcPct val="0"/>
        </a:spcBef>
        <a:buNone/>
        <a:defRPr sz="27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57175" indent="-257175" algn="r" defTabSz="342900" rtl="1"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r" defTabSz="342900" rtl="1"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r" defTabSz="342900" rtl="1"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r" defTabSz="342900" rtl="1"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r" defTabSz="342900" rtl="1"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r" defTabSz="342900" rtl="1"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r" defTabSz="342900" rtl="1"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r" defTabSz="342900" rtl="1"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r" defTabSz="342900" rtl="1"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r" defTabSz="342900" rtl="1" eaLnBrk="1" latinLnBrk="0" hangingPunct="1">
        <a:defRPr sz="1350" kern="1200">
          <a:solidFill>
            <a:schemeClr val="tx1"/>
          </a:solidFill>
          <a:latin typeface="+mn-lt"/>
          <a:ea typeface="+mn-ea"/>
          <a:cs typeface="+mn-cs"/>
        </a:defRPr>
      </a:lvl1pPr>
      <a:lvl2pPr marL="342900" algn="r" defTabSz="342900" rtl="1" eaLnBrk="1" latinLnBrk="0" hangingPunct="1">
        <a:defRPr sz="1350" kern="1200">
          <a:solidFill>
            <a:schemeClr val="tx1"/>
          </a:solidFill>
          <a:latin typeface="+mn-lt"/>
          <a:ea typeface="+mn-ea"/>
          <a:cs typeface="+mn-cs"/>
        </a:defRPr>
      </a:lvl2pPr>
      <a:lvl3pPr marL="685800" algn="r" defTabSz="342900" rtl="1" eaLnBrk="1" latinLnBrk="0" hangingPunct="1">
        <a:defRPr sz="1350" kern="1200">
          <a:solidFill>
            <a:schemeClr val="tx1"/>
          </a:solidFill>
          <a:latin typeface="+mn-lt"/>
          <a:ea typeface="+mn-ea"/>
          <a:cs typeface="+mn-cs"/>
        </a:defRPr>
      </a:lvl3pPr>
      <a:lvl4pPr marL="1028700" algn="r" defTabSz="342900" rtl="1" eaLnBrk="1" latinLnBrk="0" hangingPunct="1">
        <a:defRPr sz="1350" kern="1200">
          <a:solidFill>
            <a:schemeClr val="tx1"/>
          </a:solidFill>
          <a:latin typeface="+mn-lt"/>
          <a:ea typeface="+mn-ea"/>
          <a:cs typeface="+mn-cs"/>
        </a:defRPr>
      </a:lvl4pPr>
      <a:lvl5pPr marL="1371600" algn="r" defTabSz="342900" rtl="1" eaLnBrk="1" latinLnBrk="0" hangingPunct="1">
        <a:defRPr sz="1350" kern="1200">
          <a:solidFill>
            <a:schemeClr val="tx1"/>
          </a:solidFill>
          <a:latin typeface="+mn-lt"/>
          <a:ea typeface="+mn-ea"/>
          <a:cs typeface="+mn-cs"/>
        </a:defRPr>
      </a:lvl5pPr>
      <a:lvl6pPr marL="1714500" algn="r" defTabSz="342900" rtl="1" eaLnBrk="1" latinLnBrk="0" hangingPunct="1">
        <a:defRPr sz="1350" kern="1200">
          <a:solidFill>
            <a:schemeClr val="tx1"/>
          </a:solidFill>
          <a:latin typeface="+mn-lt"/>
          <a:ea typeface="+mn-ea"/>
          <a:cs typeface="+mn-cs"/>
        </a:defRPr>
      </a:lvl6pPr>
      <a:lvl7pPr marL="2057400" algn="r" defTabSz="342900" rtl="1" eaLnBrk="1" latinLnBrk="0" hangingPunct="1">
        <a:defRPr sz="1350" kern="1200">
          <a:solidFill>
            <a:schemeClr val="tx1"/>
          </a:solidFill>
          <a:latin typeface="+mn-lt"/>
          <a:ea typeface="+mn-ea"/>
          <a:cs typeface="+mn-cs"/>
        </a:defRPr>
      </a:lvl7pPr>
      <a:lvl8pPr marL="2400300" algn="r" defTabSz="342900" rtl="1" eaLnBrk="1" latinLnBrk="0" hangingPunct="1">
        <a:defRPr sz="1350" kern="1200">
          <a:solidFill>
            <a:schemeClr val="tx1"/>
          </a:solidFill>
          <a:latin typeface="+mn-lt"/>
          <a:ea typeface="+mn-ea"/>
          <a:cs typeface="+mn-cs"/>
        </a:defRPr>
      </a:lvl8pPr>
      <a:lvl9pPr marL="2743200" algn="r" defTabSz="3429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training.jmu.ac.ir/"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60" y="433880"/>
            <a:ext cx="6862574" cy="442844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801647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7080" y="281175"/>
            <a:ext cx="5563943" cy="1200329"/>
          </a:xfrm>
          <a:prstGeom prst="rect">
            <a:avLst/>
          </a:prstGeom>
          <a:solidFill>
            <a:schemeClr val="bg1">
              <a:lumMod val="75000"/>
            </a:schemeClr>
          </a:solidFill>
          <a:ln>
            <a:solidFill>
              <a:schemeClr val="bg1">
                <a:lumMod val="75000"/>
              </a:schemeClr>
            </a:solidFill>
          </a:ln>
          <a:scene3d>
            <a:camera prst="orthographicFront">
              <a:rot lat="0" lon="0" rev="0"/>
            </a:camera>
            <a:lightRig rig="threePt" dir="tl"/>
          </a:scene3d>
          <a:sp3d prstMaterial="plastic">
            <a:bevelT/>
          </a:sp3d>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fa-IR" b="1" dirty="0" smtClean="0">
                <a:solidFill>
                  <a:schemeClr val="accent2">
                    <a:lumMod val="75000"/>
                  </a:schemeClr>
                </a:solidFill>
                <a:cs typeface="B Zar" panose="00000400000000000000" pitchFamily="2" charset="-78"/>
              </a:rPr>
              <a:t>برای نمایش درخواست ها به تفکیک نوع درخواست میتوانید در قسمت</a:t>
            </a:r>
          </a:p>
          <a:p>
            <a:pPr algn="ctr"/>
            <a:r>
              <a:rPr lang="fa-IR" b="1" dirty="0" smtClean="0">
                <a:solidFill>
                  <a:schemeClr val="accent2">
                    <a:lumMod val="75000"/>
                  </a:schemeClr>
                </a:solidFill>
                <a:cs typeface="B Zar" panose="00000400000000000000" pitchFamily="2" charset="-78"/>
              </a:rPr>
              <a:t>کارتابل گردش کار بر روی نقش مورد نظر کلیک و آن را انتخاب کنید</a:t>
            </a:r>
          </a:p>
          <a:p>
            <a:pPr algn="ctr"/>
            <a:r>
              <a:rPr lang="fa-IR" b="1" dirty="0" smtClean="0">
                <a:solidFill>
                  <a:schemeClr val="accent2">
                    <a:lumMod val="75000"/>
                  </a:schemeClr>
                </a:solidFill>
                <a:cs typeface="B Zar" panose="00000400000000000000" pitchFamily="2" charset="-78"/>
              </a:rPr>
              <a:t>در </a:t>
            </a:r>
            <a:r>
              <a:rPr lang="fa-IR" b="1" dirty="0">
                <a:solidFill>
                  <a:schemeClr val="accent2">
                    <a:lumMod val="75000"/>
                  </a:schemeClr>
                </a:solidFill>
                <a:cs typeface="B Zar" panose="00000400000000000000" pitchFamily="2" charset="-78"/>
              </a:rPr>
              <a:t>این حالت برخی از جزییات درخواست نیز برای شما قابل مشاهده خواهد</a:t>
            </a:r>
          </a:p>
          <a:p>
            <a:pPr algn="ctr"/>
            <a:r>
              <a:rPr lang="fa-IR" b="1" dirty="0">
                <a:solidFill>
                  <a:schemeClr val="accent2">
                    <a:lumMod val="75000"/>
                  </a:schemeClr>
                </a:solidFill>
                <a:cs typeface="B Zar" panose="00000400000000000000" pitchFamily="2" charset="-78"/>
              </a:rPr>
              <a:t>بود</a:t>
            </a:r>
            <a:endParaRPr lang="fa-IR" b="1" dirty="0">
              <a:solidFill>
                <a:schemeClr val="accent2">
                  <a:lumMod val="75000"/>
                </a:schemeClr>
              </a:solidFill>
              <a:cs typeface="B Zar"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80" y="1832460"/>
            <a:ext cx="6888558" cy="3335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1896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5"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2490" y="128470"/>
            <a:ext cx="4886561" cy="1077218"/>
          </a:xfrm>
          <a:prstGeom prst="rect">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fa-IR" sz="1600" dirty="0">
                <a:solidFill>
                  <a:schemeClr val="accent2">
                    <a:lumMod val="75000"/>
                  </a:schemeClr>
                </a:solidFill>
                <a:cs typeface="B Zar" panose="00000400000000000000" pitchFamily="2" charset="-78"/>
              </a:rPr>
              <a:t>گزینه هایی برای فیلتر کردن درخواست ها طراحی شده که شامل </a:t>
            </a:r>
            <a:r>
              <a:rPr lang="fa-IR" sz="1600" dirty="0" smtClean="0">
                <a:solidFill>
                  <a:schemeClr val="accent2">
                    <a:lumMod val="75000"/>
                  </a:schemeClr>
                </a:solidFill>
                <a:cs typeface="B Zar" panose="00000400000000000000" pitchFamily="2" charset="-78"/>
              </a:rPr>
              <a:t>(درحال</a:t>
            </a:r>
            <a:endParaRPr lang="fa-IR" sz="1600" dirty="0">
              <a:solidFill>
                <a:schemeClr val="accent2">
                  <a:lumMod val="75000"/>
                </a:schemeClr>
              </a:solidFill>
              <a:cs typeface="B Zar" panose="00000400000000000000" pitchFamily="2" charset="-78"/>
            </a:endParaRPr>
          </a:p>
          <a:p>
            <a:pPr algn="ctr"/>
            <a:r>
              <a:rPr lang="fa-IR" sz="1600" dirty="0">
                <a:solidFill>
                  <a:schemeClr val="accent2">
                    <a:lumMod val="75000"/>
                  </a:schemeClr>
                </a:solidFill>
                <a:cs typeface="B Zar" panose="00000400000000000000" pitchFamily="2" charset="-78"/>
              </a:rPr>
              <a:t>بررسی و بررسی </a:t>
            </a:r>
            <a:r>
              <a:rPr lang="fa-IR" sz="1600" dirty="0" smtClean="0">
                <a:solidFill>
                  <a:schemeClr val="accent2">
                    <a:lumMod val="75000"/>
                  </a:schemeClr>
                </a:solidFill>
                <a:cs typeface="B Zar" panose="00000400000000000000" pitchFamily="2" charset="-78"/>
              </a:rPr>
              <a:t>شده) </a:t>
            </a:r>
            <a:r>
              <a:rPr lang="fa-IR" sz="1600" dirty="0">
                <a:solidFill>
                  <a:schemeClr val="accent2">
                    <a:lumMod val="75000"/>
                  </a:schemeClr>
                </a:solidFill>
                <a:cs typeface="B Zar" panose="00000400000000000000" pitchFamily="2" charset="-78"/>
              </a:rPr>
              <a:t>میباشد ، در حالت </a:t>
            </a:r>
            <a:r>
              <a:rPr lang="fa-IR" sz="1600" dirty="0" smtClean="0">
                <a:solidFill>
                  <a:schemeClr val="accent2">
                    <a:lumMod val="75000"/>
                  </a:schemeClr>
                </a:solidFill>
                <a:cs typeface="B Zar" panose="00000400000000000000" pitchFamily="2" charset="-78"/>
              </a:rPr>
              <a:t>((درحال بررسی)) </a:t>
            </a:r>
            <a:r>
              <a:rPr lang="fa-IR" sz="1600" dirty="0">
                <a:solidFill>
                  <a:schemeClr val="accent2">
                    <a:lumMod val="75000"/>
                  </a:schemeClr>
                </a:solidFill>
                <a:cs typeface="B Zar" panose="00000400000000000000" pitchFamily="2" charset="-78"/>
              </a:rPr>
              <a:t>میتوانید</a:t>
            </a:r>
          </a:p>
          <a:p>
            <a:pPr algn="ctr"/>
            <a:r>
              <a:rPr lang="fa-IR" sz="1600" dirty="0">
                <a:solidFill>
                  <a:schemeClr val="accent2">
                    <a:lumMod val="75000"/>
                  </a:schemeClr>
                </a:solidFill>
                <a:cs typeface="B Zar" panose="00000400000000000000" pitchFamily="2" charset="-78"/>
              </a:rPr>
              <a:t>درخواست های بررسی نشده را ببینید و در حالت </a:t>
            </a:r>
            <a:r>
              <a:rPr lang="fa-IR" sz="1600" dirty="0" smtClean="0">
                <a:solidFill>
                  <a:schemeClr val="accent2">
                    <a:lumMod val="75000"/>
                  </a:schemeClr>
                </a:solidFill>
                <a:cs typeface="B Zar" panose="00000400000000000000" pitchFamily="2" charset="-78"/>
              </a:rPr>
              <a:t>((بررسی شده))</a:t>
            </a:r>
            <a:endParaRPr lang="fa-IR" sz="1600" dirty="0">
              <a:solidFill>
                <a:schemeClr val="accent2">
                  <a:lumMod val="75000"/>
                </a:schemeClr>
              </a:solidFill>
              <a:cs typeface="B Zar" panose="00000400000000000000" pitchFamily="2" charset="-78"/>
            </a:endParaRPr>
          </a:p>
          <a:p>
            <a:pPr algn="ctr"/>
            <a:r>
              <a:rPr lang="fa-IR" sz="1600" dirty="0">
                <a:solidFill>
                  <a:schemeClr val="accent2">
                    <a:lumMod val="75000"/>
                  </a:schemeClr>
                </a:solidFill>
                <a:cs typeface="B Zar" panose="00000400000000000000" pitchFamily="2" charset="-78"/>
              </a:rPr>
              <a:t>درخواست های تایید شده یا رد تایید شده قابل نمایش </a:t>
            </a:r>
            <a:r>
              <a:rPr lang="fa-IR" sz="1600" dirty="0" smtClean="0">
                <a:solidFill>
                  <a:schemeClr val="accent2">
                    <a:lumMod val="75000"/>
                  </a:schemeClr>
                </a:solidFill>
                <a:cs typeface="B Zar" panose="00000400000000000000" pitchFamily="2" charset="-78"/>
              </a:rPr>
              <a:t>میباشد.</a:t>
            </a:r>
            <a:endParaRPr lang="fa-IR" sz="1600" b="1" u="sng" dirty="0">
              <a:solidFill>
                <a:schemeClr val="accent2">
                  <a:lumMod val="75000"/>
                </a:schemeClr>
              </a:solidFill>
              <a:cs typeface="B Zar"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7197"/>
            <a:ext cx="6404460" cy="3846304"/>
          </a:xfrm>
          <a:prstGeom prst="rect">
            <a:avLst/>
          </a:prstGeom>
        </p:spPr>
      </p:pic>
    </p:spTree>
    <p:extLst>
      <p:ext uri="{BB962C8B-B14F-4D97-AF65-F5344CB8AC3E}">
        <p14:creationId xmlns:p14="http://schemas.microsoft.com/office/powerpoint/2010/main" val="230408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6260" y="433880"/>
            <a:ext cx="5195653" cy="1200329"/>
          </a:xfrm>
          <a:prstGeom prst="rect">
            <a:avLst/>
          </a:prstGeom>
          <a:solidFill>
            <a:schemeClr val="bg1">
              <a:lumMod val="75000"/>
            </a:schemeClr>
          </a:solidFill>
          <a:effectLst>
            <a:outerShdw blurRad="152400" dist="317500" dir="5400000" sx="90000" sy="-19000" rotWithShape="0">
              <a:prstClr val="black">
                <a:alpha val="15000"/>
              </a:prstClr>
            </a:outerShdw>
          </a:effectLst>
          <a:scene3d>
            <a:camera prst="orthographicFront"/>
            <a:lightRig rig="threePt" dir="t"/>
          </a:scene3d>
          <a:sp3d>
            <a:bevelT/>
          </a:sp3d>
        </p:spPr>
        <p:txBody>
          <a:bodyPr wrap="none" rtlCol="1">
            <a:spAutoFit/>
          </a:bodyPr>
          <a:lstStyle/>
          <a:p>
            <a:pPr algn="ctr"/>
            <a:r>
              <a:rPr lang="fa-IR" dirty="0">
                <a:solidFill>
                  <a:schemeClr val="accent2">
                    <a:lumMod val="75000"/>
                  </a:schemeClr>
                </a:solidFill>
                <a:cs typeface="B Zar" panose="00000400000000000000" pitchFamily="2" charset="-78"/>
              </a:rPr>
              <a:t>اگر به هر دلیلی بخواهید درخواستی را که تایید یا رد تایید کرده اید به</a:t>
            </a:r>
          </a:p>
          <a:p>
            <a:pPr algn="ctr"/>
            <a:r>
              <a:rPr lang="fa-IR" dirty="0">
                <a:solidFill>
                  <a:schemeClr val="accent2">
                    <a:lumMod val="75000"/>
                  </a:schemeClr>
                </a:solidFill>
                <a:cs typeface="B Zar" panose="00000400000000000000" pitchFamily="2" charset="-78"/>
              </a:rPr>
              <a:t>حالت در حال بررسی برگردانید و دستور خود را لغو کنید میتوانید از گزینه</a:t>
            </a:r>
          </a:p>
          <a:p>
            <a:pPr algn="ctr"/>
            <a:r>
              <a:rPr lang="fa-IR" dirty="0">
                <a:solidFill>
                  <a:schemeClr val="accent2">
                    <a:lumMod val="75000"/>
                  </a:schemeClr>
                </a:solidFill>
                <a:cs typeface="B Zar" panose="00000400000000000000" pitchFamily="2" charset="-78"/>
              </a:rPr>
              <a:t>ی </a:t>
            </a:r>
            <a:r>
              <a:rPr lang="fa-IR" dirty="0" smtClean="0">
                <a:solidFill>
                  <a:schemeClr val="accent2">
                    <a:lumMod val="75000"/>
                  </a:schemeClr>
                </a:solidFill>
                <a:cs typeface="B Zar" panose="00000400000000000000" pitchFamily="2" charset="-78"/>
              </a:rPr>
              <a:t>بررسی </a:t>
            </a:r>
            <a:r>
              <a:rPr lang="fa-IR" dirty="0">
                <a:solidFill>
                  <a:schemeClr val="accent2">
                    <a:lumMod val="75000"/>
                  </a:schemeClr>
                </a:solidFill>
                <a:cs typeface="B Zar" panose="00000400000000000000" pitchFamily="2" charset="-78"/>
              </a:rPr>
              <a:t>شده </a:t>
            </a:r>
            <a:r>
              <a:rPr lang="fa-IR" dirty="0" smtClean="0">
                <a:solidFill>
                  <a:schemeClr val="accent2">
                    <a:lumMod val="75000"/>
                  </a:schemeClr>
                </a:solidFill>
                <a:cs typeface="B Zar" panose="00000400000000000000" pitchFamily="2" charset="-78"/>
              </a:rPr>
              <a:t>ها </a:t>
            </a:r>
            <a:r>
              <a:rPr lang="fa-IR" dirty="0">
                <a:solidFill>
                  <a:schemeClr val="accent2">
                    <a:lumMod val="75000"/>
                  </a:schemeClr>
                </a:solidFill>
                <a:cs typeface="B Zar" panose="00000400000000000000" pitchFamily="2" charset="-78"/>
              </a:rPr>
              <a:t>استفاده کنید و بعد از انتخاب درخواست مورد نظر از</a:t>
            </a:r>
          </a:p>
          <a:p>
            <a:pPr algn="ctr"/>
            <a:r>
              <a:rPr lang="fa-IR" dirty="0">
                <a:solidFill>
                  <a:schemeClr val="accent2">
                    <a:lumMod val="75000"/>
                  </a:schemeClr>
                </a:solidFill>
                <a:cs typeface="B Zar" panose="00000400000000000000" pitchFamily="2" charset="-78"/>
              </a:rPr>
              <a:t>گزینه </a:t>
            </a:r>
            <a:r>
              <a:rPr lang="fa-IR" dirty="0" smtClean="0">
                <a:solidFill>
                  <a:schemeClr val="accent2">
                    <a:lumMod val="75000"/>
                  </a:schemeClr>
                </a:solidFill>
                <a:cs typeface="B Zar" panose="00000400000000000000" pitchFamily="2" charset="-78"/>
              </a:rPr>
              <a:t>های( لغو،تایید) </a:t>
            </a:r>
            <a:r>
              <a:rPr lang="fa-IR" dirty="0">
                <a:solidFill>
                  <a:schemeClr val="accent2">
                    <a:lumMod val="75000"/>
                  </a:schemeClr>
                </a:solidFill>
                <a:cs typeface="B Zar" panose="00000400000000000000" pitchFamily="2" charset="-78"/>
              </a:rPr>
              <a:t>استفاده نمایید</a:t>
            </a:r>
            <a:endParaRPr lang="fa-IR" dirty="0">
              <a:solidFill>
                <a:schemeClr val="accent2">
                  <a:lumMod val="75000"/>
                </a:schemeClr>
              </a:solidFill>
              <a:cs typeface="B Zar"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3707"/>
            <a:ext cx="6295282" cy="3339793"/>
          </a:xfrm>
          <a:prstGeom prst="rect">
            <a:avLst/>
          </a:prstGeom>
        </p:spPr>
      </p:pic>
    </p:spTree>
    <p:extLst>
      <p:ext uri="{BB962C8B-B14F-4D97-AF65-F5344CB8AC3E}">
        <p14:creationId xmlns:p14="http://schemas.microsoft.com/office/powerpoint/2010/main" val="127526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8)">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71312" y="128470"/>
            <a:ext cx="5229317" cy="1477328"/>
          </a:xfrm>
          <a:prstGeom prst="rect">
            <a:avLst/>
          </a:prstGeom>
          <a:solidFill>
            <a:schemeClr val="bg1">
              <a:lumMod val="75000"/>
            </a:schemeClr>
          </a:solidFill>
          <a:scene3d>
            <a:camera prst="orthographicFront"/>
            <a:lightRig rig="threePt" dir="t"/>
          </a:scene3d>
          <a:sp3d>
            <a:bevelT/>
          </a:sp3d>
        </p:spPr>
        <p:txBody>
          <a:bodyPr wrap="none" rtlCol="1">
            <a:spAutoFit/>
          </a:bodyPr>
          <a:lstStyle/>
          <a:p>
            <a:pPr algn="ctr"/>
            <a:r>
              <a:rPr lang="fa-IR" b="1" dirty="0">
                <a:solidFill>
                  <a:srgbClr val="FF0000"/>
                </a:solidFill>
                <a:cs typeface="B Zar" panose="00000400000000000000" pitchFamily="2" charset="-78"/>
              </a:rPr>
              <a:t>*** نکته</a:t>
            </a:r>
            <a:r>
              <a:rPr lang="fa-IR" b="1" dirty="0">
                <a:solidFill>
                  <a:schemeClr val="accent2">
                    <a:lumMod val="75000"/>
                  </a:schemeClr>
                </a:solidFill>
                <a:cs typeface="B Zar" panose="00000400000000000000" pitchFamily="2" charset="-78"/>
              </a:rPr>
              <a:t>: برای انجام عملیات به صورت گروهی میتوانید با انتخاب</a:t>
            </a:r>
          </a:p>
          <a:p>
            <a:pPr algn="ctr"/>
            <a:r>
              <a:rPr lang="fa-IR" b="1" dirty="0">
                <a:solidFill>
                  <a:schemeClr val="accent2">
                    <a:lumMod val="75000"/>
                  </a:schemeClr>
                </a:solidFill>
                <a:cs typeface="B Zar" panose="00000400000000000000" pitchFamily="2" charset="-78"/>
              </a:rPr>
              <a:t>درخواست های مورد نظر مانند تصویر زیر اقدام کنید و کلید عملیات</a:t>
            </a:r>
          </a:p>
          <a:p>
            <a:pPr algn="ctr"/>
            <a:r>
              <a:rPr lang="fa-IR" b="1" dirty="0">
                <a:solidFill>
                  <a:schemeClr val="accent2">
                    <a:lumMod val="75000"/>
                  </a:schemeClr>
                </a:solidFill>
                <a:cs typeface="B Zar" panose="00000400000000000000" pitchFamily="2" charset="-78"/>
              </a:rPr>
              <a:t>گروهی ظاهر میشود</a:t>
            </a:r>
          </a:p>
          <a:p>
            <a:pPr algn="ctr"/>
            <a:r>
              <a:rPr lang="fa-IR" b="1" dirty="0">
                <a:solidFill>
                  <a:srgbClr val="FF0000"/>
                </a:solidFill>
                <a:cs typeface="B Zar" panose="00000400000000000000" pitchFamily="2" charset="-78"/>
              </a:rPr>
              <a:t>*</a:t>
            </a:r>
            <a:r>
              <a:rPr lang="fa-IR" b="1" dirty="0">
                <a:solidFill>
                  <a:schemeClr val="accent2">
                    <a:lumMod val="75000"/>
                  </a:schemeClr>
                </a:solidFill>
                <a:cs typeface="B Zar" panose="00000400000000000000" pitchFamily="2" charset="-78"/>
              </a:rPr>
              <a:t> در صورتی که باکس کنار نوع درخواست را تیک بزنید، تمام درخواست</a:t>
            </a:r>
          </a:p>
          <a:p>
            <a:pPr algn="ctr"/>
            <a:r>
              <a:rPr lang="fa-IR" b="1" dirty="0">
                <a:solidFill>
                  <a:schemeClr val="accent2">
                    <a:lumMod val="75000"/>
                  </a:schemeClr>
                </a:solidFill>
                <a:cs typeface="B Zar" panose="00000400000000000000" pitchFamily="2" charset="-78"/>
              </a:rPr>
              <a:t>ها به صورت یکجا انتخاب میشوند</a:t>
            </a:r>
            <a:endParaRPr lang="fa-IR" b="1" dirty="0">
              <a:solidFill>
                <a:schemeClr val="accent2">
                  <a:lumMod val="75000"/>
                </a:schemeClr>
              </a:solidFill>
              <a:cs typeface="B Zar"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0" y="1822880"/>
            <a:ext cx="6286434" cy="3320620"/>
          </a:xfrm>
          <a:prstGeom prst="rect">
            <a:avLst/>
          </a:prstGeom>
        </p:spPr>
      </p:pic>
    </p:spTree>
    <p:extLst>
      <p:ext uri="{BB962C8B-B14F-4D97-AF65-F5344CB8AC3E}">
        <p14:creationId xmlns:p14="http://schemas.microsoft.com/office/powerpoint/2010/main" val="106054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23443" y="2113635"/>
            <a:ext cx="6849952" cy="923330"/>
          </a:xfrm>
          <a:prstGeom prst="rect">
            <a:avLst/>
          </a:prstGeom>
          <a:noFill/>
        </p:spPr>
        <p:txBody>
          <a:bodyPr wrap="none" lIns="91440" tIns="45720" rIns="91440" bIns="45720">
            <a:prstTxWarp prst="textDoubleWave1">
              <a:avLst/>
            </a:prstTxWarp>
            <a:spAutoFit/>
            <a:scene3d>
              <a:camera prst="orthographicFront">
                <a:rot lat="900000" lon="19799989" rev="0"/>
              </a:camera>
              <a:lightRig rig="threePt" dir="t"/>
            </a:scene3d>
          </a:bodyPr>
          <a:lstStyle/>
          <a:p>
            <a:pPr algn="ctr"/>
            <a:r>
              <a:rPr lang="fa-IR" sz="5400" b="0" cap="none" spc="0" dirty="0" smtClean="0">
                <a:ln w="0"/>
                <a:solidFill>
                  <a:srgbClr val="7030A0"/>
                </a:solidFill>
                <a:effectLst>
                  <a:reflection blurRad="6350" stA="53000" endA="300" endPos="35500" dir="5400000" sy="-90000" algn="bl" rotWithShape="0"/>
                </a:effectLst>
                <a:cs typeface="B Titr" panose="00000700000000000000" pitchFamily="2" charset="-78"/>
              </a:rPr>
              <a:t>امضای خدا پای آرزوهایتان</a:t>
            </a:r>
            <a:endParaRPr lang="fa-IR" sz="5400" b="0" cap="none" spc="0" dirty="0">
              <a:ln w="0"/>
              <a:solidFill>
                <a:srgbClr val="7030A0"/>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3856754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5195" y="3290067"/>
            <a:ext cx="5802790" cy="961438"/>
          </a:xfrm>
        </p:spPr>
        <p:txBody>
          <a:bodyPr>
            <a:normAutofit/>
          </a:bodyPr>
          <a:lstStyle/>
          <a:p>
            <a:pPr algn="ctr"/>
            <a:r>
              <a:rPr lang="fa-IR" sz="2000" b="1" dirty="0" smtClean="0">
                <a:solidFill>
                  <a:srgbClr val="7030A0"/>
                </a:solidFill>
                <a:cs typeface="B Titr" panose="00000700000000000000" pitchFamily="2" charset="-78"/>
              </a:rPr>
              <a:t>فرایند کار با سامانه </a:t>
            </a:r>
            <a:r>
              <a:rPr lang="fa-IR" sz="2000" b="1" dirty="0" smtClean="0">
                <a:solidFill>
                  <a:srgbClr val="7030A0"/>
                </a:solidFill>
                <a:cs typeface="B Titr" panose="00000700000000000000" pitchFamily="2" charset="-78"/>
              </a:rPr>
              <a:t>ترددویژه مدیران </a:t>
            </a:r>
            <a:endParaRPr lang="en-US" sz="2000" b="1" dirty="0">
              <a:solidFill>
                <a:srgbClr val="7030A0"/>
              </a:solidFill>
              <a:cs typeface="B Titr" panose="00000700000000000000" pitchFamily="2" charset="-78"/>
            </a:endParaRPr>
          </a:p>
        </p:txBody>
      </p:sp>
      <p:sp>
        <p:nvSpPr>
          <p:cNvPr id="4" name="Subtitle 3"/>
          <p:cNvSpPr>
            <a:spLocks noGrp="1"/>
          </p:cNvSpPr>
          <p:nvPr>
            <p:ph type="subTitle" idx="1"/>
          </p:nvPr>
        </p:nvSpPr>
        <p:spPr>
          <a:xfrm>
            <a:off x="1365195" y="2457201"/>
            <a:ext cx="5344675" cy="1183484"/>
          </a:xfrm>
        </p:spPr>
        <p:txBody>
          <a:bodyPr>
            <a:normAutofit lnSpcReduction="10000"/>
          </a:bodyPr>
          <a:lstStyle/>
          <a:p>
            <a:pPr algn="ctr"/>
            <a:r>
              <a:rPr lang="fa-IR" sz="2400" b="1" dirty="0" smtClean="0">
                <a:solidFill>
                  <a:srgbClr val="7030A0"/>
                </a:solidFill>
                <a:cs typeface="B Titr" panose="00000700000000000000" pitchFamily="2" charset="-78"/>
              </a:rPr>
              <a:t>مدیریت منابع انسانی دانشگاه</a:t>
            </a:r>
          </a:p>
          <a:p>
            <a:pPr algn="ctr"/>
            <a:endParaRPr lang="fa-IR" sz="2400" b="1" dirty="0" smtClean="0">
              <a:solidFill>
                <a:srgbClr val="7030A0"/>
              </a:solidFill>
              <a:cs typeface="B Titr" panose="00000700000000000000" pitchFamily="2" charset="-78"/>
            </a:endParaRPr>
          </a:p>
          <a:p>
            <a:pPr algn="ctr"/>
            <a:r>
              <a:rPr lang="fa-IR" b="1" dirty="0" smtClean="0">
                <a:solidFill>
                  <a:srgbClr val="7030A0"/>
                </a:solidFill>
                <a:cs typeface="B Titr" panose="00000700000000000000" pitchFamily="2" charset="-78"/>
              </a:rPr>
              <a:t>کارشناس فناوری اطلاعات مدیریت منابع انسانی:حامد شاهرخی</a:t>
            </a:r>
            <a:endParaRPr lang="fa-IR" b="1" dirty="0">
              <a:solidFill>
                <a:srgbClr val="7030A0"/>
              </a:solidFill>
              <a:cs typeface="B Titr" panose="00000700000000000000" pitchFamily="2" charset="-7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2245" y="0"/>
            <a:ext cx="2266333" cy="2457201"/>
          </a:xfrm>
          <a:prstGeom prst="rect">
            <a:avLst/>
          </a:prstGeom>
        </p:spPr>
      </p:pic>
    </p:spTree>
    <p:extLst>
      <p:ext uri="{BB962C8B-B14F-4D97-AF65-F5344CB8AC3E}">
        <p14:creationId xmlns:p14="http://schemas.microsoft.com/office/powerpoint/2010/main" val="36392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80">
                                          <p:stCondLst>
                                            <p:cond delay="0"/>
                                          </p:stCondLst>
                                        </p:cTn>
                                        <p:tgtEl>
                                          <p:spTgt spid="2"/>
                                        </p:tgtEl>
                                      </p:cBhvr>
                                    </p:animEffect>
                                    <p:anim calcmode="lin" valueType="num">
                                      <p:cBhvr>
                                        <p:cTn id="2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gtEl>
                                      </p:cBhvr>
                                      <p:to x="100000" y="60000"/>
                                    </p:animScale>
                                    <p:animScale>
                                      <p:cBhvr>
                                        <p:cTn id="31" dur="166" decel="50000">
                                          <p:stCondLst>
                                            <p:cond delay="676"/>
                                          </p:stCondLst>
                                        </p:cTn>
                                        <p:tgtEl>
                                          <p:spTgt spid="2"/>
                                        </p:tgtEl>
                                      </p:cBhvr>
                                      <p:to x="100000" y="100000"/>
                                    </p:animScale>
                                    <p:animScale>
                                      <p:cBhvr>
                                        <p:cTn id="32" dur="26">
                                          <p:stCondLst>
                                            <p:cond delay="1312"/>
                                          </p:stCondLst>
                                        </p:cTn>
                                        <p:tgtEl>
                                          <p:spTgt spid="2"/>
                                        </p:tgtEl>
                                      </p:cBhvr>
                                      <p:to x="100000" y="80000"/>
                                    </p:animScale>
                                    <p:animScale>
                                      <p:cBhvr>
                                        <p:cTn id="33" dur="166" decel="50000">
                                          <p:stCondLst>
                                            <p:cond delay="1338"/>
                                          </p:stCondLst>
                                        </p:cTn>
                                        <p:tgtEl>
                                          <p:spTgt spid="2"/>
                                        </p:tgtEl>
                                      </p:cBhvr>
                                      <p:to x="100000" y="100000"/>
                                    </p:animScale>
                                    <p:animScale>
                                      <p:cBhvr>
                                        <p:cTn id="34" dur="26">
                                          <p:stCondLst>
                                            <p:cond delay="1642"/>
                                          </p:stCondLst>
                                        </p:cTn>
                                        <p:tgtEl>
                                          <p:spTgt spid="2"/>
                                        </p:tgtEl>
                                      </p:cBhvr>
                                      <p:to x="100000" y="90000"/>
                                    </p:animScale>
                                    <p:animScale>
                                      <p:cBhvr>
                                        <p:cTn id="35" dur="166" decel="50000">
                                          <p:stCondLst>
                                            <p:cond delay="1668"/>
                                          </p:stCondLst>
                                        </p:cTn>
                                        <p:tgtEl>
                                          <p:spTgt spid="2"/>
                                        </p:tgtEl>
                                      </p:cBhvr>
                                      <p:to x="100000" y="100000"/>
                                    </p:animScale>
                                    <p:animScale>
                                      <p:cBhvr>
                                        <p:cTn id="36" dur="26">
                                          <p:stCondLst>
                                            <p:cond delay="1808"/>
                                          </p:stCondLst>
                                        </p:cTn>
                                        <p:tgtEl>
                                          <p:spTgt spid="2"/>
                                        </p:tgtEl>
                                      </p:cBhvr>
                                      <p:to x="100000" y="95000"/>
                                    </p:animScale>
                                    <p:animScale>
                                      <p:cBhvr>
                                        <p:cTn id="37"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9785" y="1350110"/>
            <a:ext cx="5955495" cy="3970330"/>
          </a:xfrm>
        </p:spPr>
        <p:txBody>
          <a:bodyPr>
            <a:noAutofit/>
          </a:bodyPr>
          <a:lstStyle/>
          <a:p>
            <a:pPr algn="r" rtl="1">
              <a:buFont typeface="Wingdings" panose="05000000000000000000" pitchFamily="2" charset="2"/>
              <a:buChar char="ü"/>
            </a:pPr>
            <a:r>
              <a:rPr lang="fa-IR" sz="2000" b="1" dirty="0" smtClean="0">
                <a:solidFill>
                  <a:srgbClr val="7030A0"/>
                </a:solidFill>
                <a:cs typeface="B Titr" panose="00000700000000000000" pitchFamily="2" charset="-78"/>
              </a:rPr>
              <a:t>نحوه ورود به سامانه تردد</a:t>
            </a:r>
          </a:p>
          <a:p>
            <a:pPr algn="r" rtl="1">
              <a:buFont typeface="Wingdings" panose="05000000000000000000" pitchFamily="2" charset="2"/>
              <a:buChar char="ü"/>
            </a:pPr>
            <a:r>
              <a:rPr lang="fa-IR" sz="2000" b="1" dirty="0" smtClean="0">
                <a:solidFill>
                  <a:srgbClr val="7030A0"/>
                </a:solidFill>
                <a:cs typeface="B Titr" panose="00000700000000000000" pitchFamily="2" charset="-78"/>
              </a:rPr>
              <a:t>مشاهده و بررسی درخواست ها پرسنل</a:t>
            </a:r>
          </a:p>
          <a:p>
            <a:pPr>
              <a:buFont typeface="Wingdings" panose="05000000000000000000" pitchFamily="2" charset="2"/>
              <a:buChar char="ü"/>
            </a:pPr>
            <a:r>
              <a:rPr lang="fa-IR" sz="2000" b="1" dirty="0" smtClean="0">
                <a:solidFill>
                  <a:srgbClr val="7030A0"/>
                </a:solidFill>
                <a:cs typeface="B Titr" panose="00000700000000000000" pitchFamily="2" charset="-78"/>
              </a:rPr>
              <a:t>نمایش،تایید یا رد درخواست ها</a:t>
            </a:r>
          </a:p>
          <a:p>
            <a:pPr>
              <a:buFont typeface="Wingdings" panose="05000000000000000000" pitchFamily="2" charset="2"/>
              <a:buChar char="ü"/>
            </a:pPr>
            <a:r>
              <a:rPr lang="fa-IR" sz="2000" b="1" dirty="0" smtClean="0">
                <a:solidFill>
                  <a:srgbClr val="7030A0"/>
                </a:solidFill>
                <a:cs typeface="B Titr" panose="00000700000000000000" pitchFamily="2" charset="-78"/>
              </a:rPr>
              <a:t>کارتابل گردش کار</a:t>
            </a:r>
          </a:p>
          <a:p>
            <a:pPr>
              <a:buFont typeface="Wingdings" panose="05000000000000000000" pitchFamily="2" charset="2"/>
              <a:buChar char="ü"/>
            </a:pPr>
            <a:r>
              <a:rPr lang="fa-IR" sz="2000" b="1" dirty="0" smtClean="0">
                <a:solidFill>
                  <a:srgbClr val="7030A0"/>
                </a:solidFill>
                <a:cs typeface="B Titr" panose="00000700000000000000" pitchFamily="2" charset="-78"/>
              </a:rPr>
              <a:t>بررسی درخواست ها</a:t>
            </a:r>
            <a:endParaRPr lang="fa-IR" sz="2000" b="1" dirty="0" smtClean="0">
              <a:solidFill>
                <a:srgbClr val="7030A0"/>
              </a:solidFill>
              <a:cs typeface="B Titr" panose="00000700000000000000" pitchFamily="2" charset="-78"/>
            </a:endParaRPr>
          </a:p>
          <a:p>
            <a:pPr>
              <a:buFont typeface="Wingdings" panose="05000000000000000000" pitchFamily="2" charset="2"/>
              <a:buChar char="ü"/>
            </a:pPr>
            <a:r>
              <a:rPr lang="fa-IR" sz="2000" b="1" dirty="0" smtClean="0">
                <a:solidFill>
                  <a:srgbClr val="7030A0"/>
                </a:solidFill>
                <a:cs typeface="B Titr" panose="00000700000000000000" pitchFamily="2" charset="-78"/>
              </a:rPr>
              <a:t>لغو تایید درخواست ها</a:t>
            </a:r>
            <a:endParaRPr lang="fa-IR" sz="2000" b="1" dirty="0" smtClean="0">
              <a:solidFill>
                <a:srgbClr val="7030A0"/>
              </a:solidFill>
              <a:cs typeface="B Titr" panose="00000700000000000000" pitchFamily="2" charset="-78"/>
            </a:endParaRPr>
          </a:p>
          <a:p>
            <a:pPr>
              <a:buFont typeface="Wingdings" panose="05000000000000000000" pitchFamily="2" charset="2"/>
              <a:buChar char="ü"/>
            </a:pPr>
            <a:r>
              <a:rPr lang="fa-IR" sz="2000" b="1" dirty="0" smtClean="0">
                <a:solidFill>
                  <a:srgbClr val="7030A0"/>
                </a:solidFill>
                <a:cs typeface="B Titr" panose="00000700000000000000" pitchFamily="2" charset="-78"/>
              </a:rPr>
              <a:t>عملیات گروهی</a:t>
            </a:r>
            <a:endParaRPr lang="fa-IR" sz="2000" b="1" dirty="0" smtClean="0">
              <a:solidFill>
                <a:srgbClr val="7030A0"/>
              </a:solidFill>
              <a:cs typeface="B Titr" panose="00000700000000000000" pitchFamily="2" charset="-78"/>
            </a:endParaRPr>
          </a:p>
          <a:p>
            <a:pPr>
              <a:buFont typeface="Wingdings" panose="05000000000000000000" pitchFamily="2" charset="2"/>
              <a:buChar char="ü"/>
            </a:pPr>
            <a:endParaRPr lang="en-US" sz="2000" b="1" dirty="0">
              <a:solidFill>
                <a:srgbClr val="7030A0"/>
              </a:solidFill>
              <a:cs typeface="B Titr" panose="00000700000000000000" pitchFamily="2" charset="-78"/>
            </a:endParaRPr>
          </a:p>
          <a:p>
            <a:pPr algn="r" rtl="1">
              <a:buFont typeface="Wingdings" panose="05000000000000000000" pitchFamily="2" charset="2"/>
              <a:buChar char="ü"/>
            </a:pPr>
            <a:endParaRPr lang="en-US" sz="2000" b="1" dirty="0">
              <a:solidFill>
                <a:srgbClr val="7030A0"/>
              </a:solidFill>
              <a:cs typeface="B Titr" panose="00000700000000000000"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50" y="2633825"/>
            <a:ext cx="4123035" cy="25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loud 4"/>
          <p:cNvSpPr/>
          <p:nvPr/>
        </p:nvSpPr>
        <p:spPr>
          <a:xfrm>
            <a:off x="3350359" y="52017"/>
            <a:ext cx="3512215" cy="112115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prstTxWarp prst="textChevron">
              <a:avLst/>
            </a:prstTxWarp>
          </a:bodyPr>
          <a:lstStyle/>
          <a:p>
            <a:pPr algn="ctr"/>
            <a:r>
              <a:rPr lang="fa-IR" b="1" dirty="0">
                <a:solidFill>
                  <a:srgbClr val="7030A0"/>
                </a:solidFill>
                <a:cs typeface="B Titr" panose="00000700000000000000" pitchFamily="2" charset="-78"/>
              </a:rPr>
              <a:t>مطالب آموزشی:</a:t>
            </a:r>
            <a:endParaRPr lang="fa-IR" dirty="0">
              <a:solidFill>
                <a:srgbClr val="7030A0"/>
              </a:solidFill>
            </a:endParaRPr>
          </a:p>
        </p:txBody>
      </p:sp>
    </p:spTree>
    <p:extLst>
      <p:ext uri="{BB962C8B-B14F-4D97-AF65-F5344CB8AC3E}">
        <p14:creationId xmlns:p14="http://schemas.microsoft.com/office/powerpoint/2010/main" val="410330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50" y="130252"/>
            <a:ext cx="4275740" cy="1372564"/>
          </a:xfrm>
          <a:solidFill>
            <a:schemeClr val="bg1">
              <a:lumMod val="75000"/>
            </a:schemeClr>
          </a:solidFill>
          <a:scene3d>
            <a:camera prst="orthographicFront"/>
            <a:lightRig rig="threePt" dir="t"/>
          </a:scene3d>
          <a:sp3d>
            <a:bevelT/>
          </a:sp3d>
        </p:spPr>
        <p:txBody>
          <a:bodyPr>
            <a:noAutofit/>
          </a:bodyPr>
          <a:lstStyle/>
          <a:p>
            <a:pPr marL="0" indent="0" algn="ctr" rtl="1">
              <a:buNone/>
            </a:pPr>
            <a:r>
              <a:rPr lang="fa-IR" sz="1800" b="1" dirty="0" smtClean="0">
                <a:solidFill>
                  <a:srgbClr val="0350A2"/>
                </a:solidFill>
                <a:cs typeface="B Titr" panose="00000700000000000000" pitchFamily="2" charset="-78"/>
              </a:rPr>
              <a:t>آدرس </a:t>
            </a:r>
            <a:r>
              <a:rPr lang="fa-IR" sz="1800" b="1" dirty="0" smtClean="0">
                <a:solidFill>
                  <a:srgbClr val="0350A2"/>
                </a:solidFill>
                <a:cs typeface="B Titr" panose="00000700000000000000" pitchFamily="2" charset="-78"/>
              </a:rPr>
              <a:t>سایت جهت ورود به سامانه:</a:t>
            </a:r>
          </a:p>
          <a:p>
            <a:pPr marL="0" indent="0" algn="ctr" rtl="1">
              <a:buNone/>
            </a:pPr>
            <a:r>
              <a:rPr lang="fa-IR" sz="1800" b="1" dirty="0" smtClean="0">
                <a:solidFill>
                  <a:srgbClr val="0350A2"/>
                </a:solidFill>
                <a:cs typeface="B Titr" panose="00000700000000000000" pitchFamily="2" charset="-78"/>
              </a:rPr>
              <a:t>در یکی از مرورگرهایتان آدرس </a:t>
            </a:r>
            <a:r>
              <a:rPr lang="en-US" sz="1800" b="1" dirty="0" err="1" smtClean="0">
                <a:solidFill>
                  <a:srgbClr val="0350A2"/>
                </a:solidFill>
                <a:cs typeface="B Titr" panose="00000700000000000000" pitchFamily="2" charset="-78"/>
              </a:rPr>
              <a:t>ip</a:t>
            </a:r>
            <a:r>
              <a:rPr lang="en-US" sz="1800" b="1" dirty="0" smtClean="0">
                <a:solidFill>
                  <a:srgbClr val="0350A2"/>
                </a:solidFill>
                <a:cs typeface="B Titr" panose="00000700000000000000" pitchFamily="2" charset="-78"/>
              </a:rPr>
              <a:t> </a:t>
            </a:r>
            <a:r>
              <a:rPr lang="fa-IR" sz="1800" b="1" dirty="0" smtClean="0">
                <a:solidFill>
                  <a:srgbClr val="0350A2"/>
                </a:solidFill>
                <a:cs typeface="B Titr" panose="00000700000000000000" pitchFamily="2" charset="-78"/>
              </a:rPr>
              <a:t>زیر را وارد </a:t>
            </a:r>
            <a:r>
              <a:rPr lang="fa-IR" sz="1800" b="1" dirty="0" smtClean="0">
                <a:solidFill>
                  <a:srgbClr val="0350A2"/>
                </a:solidFill>
                <a:cs typeface="B Titr" panose="00000700000000000000" pitchFamily="2" charset="-78"/>
              </a:rPr>
              <a:t>کنید ترجیحا مرور گرموزیلا فایر فاکس</a:t>
            </a:r>
            <a:endParaRPr lang="fa-IR" sz="1800" b="1" dirty="0" smtClean="0">
              <a:solidFill>
                <a:srgbClr val="0350A2"/>
              </a:solidFill>
              <a:cs typeface="B Titr" panose="00000700000000000000" pitchFamily="2" charset="-78"/>
            </a:endParaRPr>
          </a:p>
          <a:p>
            <a:pPr marL="0" indent="0" algn="ctr" rtl="1">
              <a:buNone/>
            </a:pPr>
            <a:r>
              <a:rPr lang="en-US" sz="1800" b="1" dirty="0" smtClean="0">
                <a:solidFill>
                  <a:srgbClr val="0350A2"/>
                </a:solidFill>
                <a:cs typeface="B Titr" panose="00000700000000000000" pitchFamily="2" charset="-78"/>
              </a:rPr>
              <a:t>172.25.23.225</a:t>
            </a:r>
            <a:r>
              <a:rPr lang="en-US" sz="1800" b="1" dirty="0">
                <a:solidFill>
                  <a:srgbClr val="0350A2"/>
                </a:solidFill>
                <a:cs typeface="B Titr" panose="00000700000000000000" pitchFamily="2" charset="-78"/>
              </a:rPr>
              <a:t> </a:t>
            </a:r>
            <a:endParaRPr lang="fa-IR" sz="1800" b="1" dirty="0">
              <a:solidFill>
                <a:srgbClr val="0350A2"/>
              </a:solidFill>
              <a:cs typeface="B Titr" panose="00000700000000000000" pitchFamily="2"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2113634"/>
            <a:ext cx="9144000" cy="3004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a:off x="4815483" y="2419045"/>
            <a:ext cx="2290575" cy="763525"/>
          </a:xfrm>
          <a:prstGeom prst="rightArrow">
            <a:avLst/>
          </a:prstGeom>
          <a:solidFill>
            <a:srgbClr val="1B82B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200" dirty="0" smtClean="0">
                <a:solidFill>
                  <a:srgbClr val="FF8201"/>
                </a:solidFill>
                <a:cs typeface="B Titr" panose="00000700000000000000" pitchFamily="2" charset="-78"/>
              </a:rPr>
              <a:t>ورود نام کاربری و رمز ورود که به صورت پیش فرض شماره ملی است</a:t>
            </a:r>
            <a:endParaRPr lang="fa-IR" sz="1200" dirty="0">
              <a:solidFill>
                <a:srgbClr val="FF8201"/>
              </a:solidFill>
              <a:cs typeface="B Titr" panose="00000700000000000000" pitchFamily="2" charset="-78"/>
            </a:endParaRPr>
          </a:p>
        </p:txBody>
      </p:sp>
      <p:sp>
        <p:nvSpPr>
          <p:cNvPr id="4" name="TextBox 3"/>
          <p:cNvSpPr txBox="1"/>
          <p:nvPr/>
        </p:nvSpPr>
        <p:spPr>
          <a:xfrm>
            <a:off x="4461774" y="50677"/>
            <a:ext cx="2706211" cy="2031325"/>
          </a:xfrm>
          <a:prstGeom prst="rect">
            <a:avLst/>
          </a:prstGeom>
          <a:solidFill>
            <a:schemeClr val="bg1">
              <a:lumMod val="75000"/>
            </a:schemeClr>
          </a:solidFill>
          <a:scene3d>
            <a:camera prst="orthographicFront"/>
            <a:lightRig rig="threePt" dir="t"/>
          </a:scene3d>
          <a:sp3d>
            <a:bevelT/>
          </a:sp3d>
        </p:spPr>
        <p:txBody>
          <a:bodyPr wrap="square" rtlCol="1">
            <a:spAutoFit/>
          </a:bodyPr>
          <a:lstStyle/>
          <a:p>
            <a:pPr algn="r"/>
            <a:r>
              <a:rPr lang="fa-IR" b="1" dirty="0">
                <a:solidFill>
                  <a:srgbClr val="0350A2"/>
                </a:solidFill>
                <a:cs typeface="B Titr" panose="00000700000000000000" pitchFamily="2" charset="-78"/>
              </a:rPr>
              <a:t>کاربرانی که میخواهند از خارج از محیط کاری و با اینترنت بیرونی وارد سامانه شوند باید </a:t>
            </a:r>
            <a:r>
              <a:rPr lang="fa-IR" b="1" dirty="0" smtClean="0">
                <a:solidFill>
                  <a:srgbClr val="0350A2"/>
                </a:solidFill>
                <a:cs typeface="B Titr" panose="00000700000000000000" pitchFamily="2" charset="-78"/>
              </a:rPr>
              <a:t>از</a:t>
            </a:r>
          </a:p>
          <a:p>
            <a:pPr algn="r"/>
            <a:r>
              <a:rPr lang="fa-IR" b="1" dirty="0" smtClean="0">
                <a:solidFill>
                  <a:srgbClr val="0350A2"/>
                </a:solidFill>
                <a:cs typeface="B Titr" panose="00000700000000000000" pitchFamily="2" charset="-78"/>
              </a:rPr>
              <a:t>آدرس اینترنتی زیر استفاده کنند:</a:t>
            </a:r>
          </a:p>
          <a:p>
            <a:pPr algn="r"/>
            <a:r>
              <a:rPr lang="fa-IR" b="1" dirty="0" smtClean="0">
                <a:solidFill>
                  <a:srgbClr val="0350A2"/>
                </a:solidFill>
                <a:cs typeface="B Titr" panose="00000700000000000000" pitchFamily="2" charset="-78"/>
              </a:rPr>
              <a:t> </a:t>
            </a:r>
            <a:r>
              <a:rPr lang="en-US" sz="1200" dirty="0">
                <a:hlinkClick r:id="rId3"/>
              </a:rPr>
              <a:t>http://training.jmu.ac.ir/</a:t>
            </a:r>
            <a:endParaRPr lang="fa-IR" sz="1200" b="1" dirty="0">
              <a:solidFill>
                <a:srgbClr val="0350A2"/>
              </a:solidFill>
              <a:cs typeface="B Titr" panose="00000700000000000000" pitchFamily="2" charset="-78"/>
            </a:endParaRPr>
          </a:p>
          <a:p>
            <a:pPr algn="r"/>
            <a:endParaRPr lang="fa-IR" dirty="0"/>
          </a:p>
        </p:txBody>
      </p:sp>
    </p:spTree>
    <p:extLst>
      <p:ext uri="{BB962C8B-B14F-4D97-AF65-F5344CB8AC3E}">
        <p14:creationId xmlns:p14="http://schemas.microsoft.com/office/powerpoint/2010/main" val="7434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 calcmode="lin" valueType="num">
                                      <p:cBhvr additive="base">
                                        <p:cTn id="22" dur="500" fill="hold"/>
                                        <p:tgtEl>
                                          <p:spTgt spid="2050"/>
                                        </p:tgtEl>
                                        <p:attrNameLst>
                                          <p:attrName>ppt_x</p:attrName>
                                        </p:attrNameLst>
                                      </p:cBhvr>
                                      <p:tavLst>
                                        <p:tav tm="0">
                                          <p:val>
                                            <p:strVal val="#ppt_x"/>
                                          </p:val>
                                        </p:tav>
                                        <p:tav tm="100000">
                                          <p:val>
                                            <p:strVal val="#ppt_x"/>
                                          </p:val>
                                        </p:tav>
                                      </p:tavLst>
                                    </p:anim>
                                    <p:anim calcmode="lin" valueType="num">
                                      <p:cBhvr additive="base">
                                        <p:cTn id="2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17900" y="128470"/>
            <a:ext cx="3970330" cy="1436141"/>
          </a:xfrm>
          <a:solidFill>
            <a:schemeClr val="bg1">
              <a:lumMod val="75000"/>
            </a:schemeClr>
          </a:solidFill>
          <a:ln>
            <a:solidFill>
              <a:schemeClr val="bg1">
                <a:lumMod val="75000"/>
              </a:schemeClr>
            </a:solidFill>
          </a:ln>
          <a:scene3d>
            <a:camera prst="orthographicFront">
              <a:rot lat="0" lon="0" rev="0"/>
            </a:camera>
            <a:lightRig rig="threePt" dir="tl"/>
          </a:scene3d>
          <a:sp3d prstMaterial="plastic">
            <a:bevelT/>
          </a:sp3d>
        </p:spPr>
        <p:style>
          <a:lnRef idx="0">
            <a:schemeClr val="accent1"/>
          </a:lnRef>
          <a:fillRef idx="3">
            <a:schemeClr val="accent1"/>
          </a:fillRef>
          <a:effectRef idx="3">
            <a:schemeClr val="accent1"/>
          </a:effectRef>
          <a:fontRef idx="minor">
            <a:schemeClr val="lt1"/>
          </a:fontRef>
        </p:style>
        <p:txBody>
          <a:bodyPr/>
          <a:lstStyle/>
          <a:p>
            <a:pPr algn="ctr"/>
            <a:r>
              <a:rPr lang="fa-IR" sz="1400" b="1" dirty="0">
                <a:solidFill>
                  <a:schemeClr val="accent2">
                    <a:lumMod val="75000"/>
                  </a:schemeClr>
                </a:solidFill>
                <a:cs typeface="B Zar" panose="00000400000000000000" pitchFamily="2" charset="-78"/>
              </a:rPr>
              <a:t>مدیران میتوانند برای مشاهده و بررسی درخواست های پرسنل شامل</a:t>
            </a:r>
            <a:br>
              <a:rPr lang="fa-IR" sz="1400" b="1" dirty="0">
                <a:solidFill>
                  <a:schemeClr val="accent2">
                    <a:lumMod val="75000"/>
                  </a:schemeClr>
                </a:solidFill>
                <a:cs typeface="B Zar" panose="00000400000000000000" pitchFamily="2" charset="-78"/>
              </a:rPr>
            </a:br>
            <a:r>
              <a:rPr lang="fa-IR" sz="1400" b="1" dirty="0" smtClean="0">
                <a:solidFill>
                  <a:schemeClr val="accent2">
                    <a:lumMod val="75000"/>
                  </a:schemeClr>
                </a:solidFill>
                <a:cs typeface="B Zar" panose="00000400000000000000" pitchFamily="2" charset="-78"/>
              </a:rPr>
              <a:t>مرخصی </a:t>
            </a:r>
            <a:r>
              <a:rPr lang="fa-IR" sz="1400" b="1" dirty="0">
                <a:solidFill>
                  <a:schemeClr val="accent2">
                    <a:lumMod val="75000"/>
                  </a:schemeClr>
                </a:solidFill>
                <a:cs typeface="B Zar" panose="00000400000000000000" pitchFamily="2" charset="-78"/>
              </a:rPr>
              <a:t>، ماموریت و...( پس از وارد شدن به سامانه خدمات </a:t>
            </a:r>
            <a:r>
              <a:rPr lang="fa-IR" sz="1400" b="1" dirty="0" smtClean="0">
                <a:solidFill>
                  <a:schemeClr val="accent2">
                    <a:lumMod val="75000"/>
                  </a:schemeClr>
                </a:solidFill>
                <a:cs typeface="B Zar" panose="00000400000000000000" pitchFamily="2" charset="-78"/>
              </a:rPr>
              <a:t>الکترونیک)</a:t>
            </a:r>
            <a:r>
              <a:rPr lang="fa-IR" sz="1400" b="1" dirty="0">
                <a:solidFill>
                  <a:schemeClr val="accent2">
                    <a:lumMod val="75000"/>
                  </a:schemeClr>
                </a:solidFill>
                <a:cs typeface="B Zar" panose="00000400000000000000" pitchFamily="2" charset="-78"/>
              </a:rPr>
              <a:t/>
            </a:r>
            <a:br>
              <a:rPr lang="fa-IR" sz="1400" b="1" dirty="0">
                <a:solidFill>
                  <a:schemeClr val="accent2">
                    <a:lumMod val="75000"/>
                  </a:schemeClr>
                </a:solidFill>
                <a:cs typeface="B Zar" panose="00000400000000000000" pitchFamily="2" charset="-78"/>
              </a:rPr>
            </a:br>
            <a:r>
              <a:rPr lang="fa-IR" sz="1400" b="1" dirty="0">
                <a:solidFill>
                  <a:schemeClr val="accent2">
                    <a:lumMod val="75000"/>
                  </a:schemeClr>
                </a:solidFill>
                <a:cs typeface="B Zar" panose="00000400000000000000" pitchFamily="2" charset="-78"/>
              </a:rPr>
              <a:t>آذرخش از منوی کارتابل در صفحه اصلی استفاده کنند</a:t>
            </a:r>
            <a:br>
              <a:rPr lang="fa-IR" sz="1400" b="1" dirty="0">
                <a:solidFill>
                  <a:schemeClr val="accent2">
                    <a:lumMod val="75000"/>
                  </a:schemeClr>
                </a:solidFill>
                <a:cs typeface="B Zar" panose="00000400000000000000" pitchFamily="2" charset="-78"/>
              </a:rPr>
            </a:br>
            <a:r>
              <a:rPr lang="fa-IR" sz="1400" b="1" dirty="0">
                <a:solidFill>
                  <a:schemeClr val="accent2">
                    <a:lumMod val="75000"/>
                  </a:schemeClr>
                </a:solidFill>
                <a:cs typeface="B Zar" panose="00000400000000000000" pitchFamily="2" charset="-78"/>
              </a:rPr>
              <a:t>این منو شامل بخشی به نام کارتابل گردش کار میباشد که مدیران را از این</a:t>
            </a:r>
            <a:br>
              <a:rPr lang="fa-IR" sz="1400" b="1" dirty="0">
                <a:solidFill>
                  <a:schemeClr val="accent2">
                    <a:lumMod val="75000"/>
                  </a:schemeClr>
                </a:solidFill>
                <a:cs typeface="B Zar" panose="00000400000000000000" pitchFamily="2" charset="-78"/>
              </a:rPr>
            </a:br>
            <a:r>
              <a:rPr lang="fa-IR" sz="1400" b="1" dirty="0">
                <a:solidFill>
                  <a:schemeClr val="accent2">
                    <a:lumMod val="75000"/>
                  </a:schemeClr>
                </a:solidFill>
                <a:cs typeface="B Zar" panose="00000400000000000000" pitchFamily="2" charset="-78"/>
              </a:rPr>
              <a:t>قسمت درخواست پرسنل خود را مشاهده و بررسی میکنند</a:t>
            </a:r>
            <a:endParaRPr lang="fa-IR" sz="1400" b="1" dirty="0">
              <a:ln w="10160">
                <a:solidFill>
                  <a:schemeClr val="accent5"/>
                </a:solidFill>
                <a:prstDash val="solid"/>
              </a:ln>
              <a:solidFill>
                <a:schemeClr val="accent2">
                  <a:lumMod val="75000"/>
                </a:schemeClr>
              </a:solidFill>
              <a:effectLst>
                <a:outerShdw blurRad="38100" dist="22860" dir="5400000" algn="tl" rotWithShape="0">
                  <a:srgbClr val="000000">
                    <a:alpha val="30000"/>
                  </a:srgbClr>
                </a:outerShdw>
              </a:effectLst>
              <a:cs typeface="B Zar"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0" y="1960930"/>
            <a:ext cx="6971526" cy="2877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4009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7080" y="281175"/>
            <a:ext cx="5497380" cy="1200329"/>
          </a:xfrm>
          <a:prstGeom prst="rect">
            <a:avLst/>
          </a:prstGeom>
          <a:solidFill>
            <a:schemeClr val="bg1">
              <a:lumMod val="75000"/>
            </a:schemeClr>
          </a:solidFill>
          <a:ln>
            <a:solidFill>
              <a:schemeClr val="bg1">
                <a:lumMod val="85000"/>
              </a:schemeClr>
            </a:solidFill>
          </a:ln>
          <a:scene3d>
            <a:camera prst="orthographicFront"/>
            <a:lightRig rig="threePt" dir="t"/>
          </a:scene3d>
          <a:sp3d>
            <a:bevelT/>
          </a:sp3d>
        </p:spPr>
        <p:txBody>
          <a:bodyPr wrap="square" rtlCol="1">
            <a:spAutoFit/>
            <a:sp3d extrusionH="57150">
              <a:bevelT w="38100" h="38100"/>
            </a:sp3d>
          </a:bodyPr>
          <a:lstStyle/>
          <a:p>
            <a:pPr algn="ctr" rtl="1"/>
            <a:r>
              <a:rPr lang="fa-IR" b="1" dirty="0">
                <a:solidFill>
                  <a:srgbClr val="0350A2"/>
                </a:solidFill>
                <a:cs typeface="B Zar" panose="00000400000000000000" pitchFamily="2" charset="-78"/>
              </a:rPr>
              <a:t>در این قسمت با کلیک کردن و انتخاب کارتابل گردش کار تمامی</a:t>
            </a:r>
          </a:p>
          <a:p>
            <a:pPr algn="ctr" rtl="1"/>
            <a:r>
              <a:rPr lang="fa-IR" b="1" dirty="0">
                <a:solidFill>
                  <a:srgbClr val="0350A2"/>
                </a:solidFill>
                <a:cs typeface="B Zar" panose="00000400000000000000" pitchFamily="2" charset="-78"/>
              </a:rPr>
              <a:t>درخواست های در حال بررسی </a:t>
            </a:r>
            <a:r>
              <a:rPr lang="fa-IR" b="1" dirty="0" smtClean="0">
                <a:solidFill>
                  <a:srgbClr val="0350A2"/>
                </a:solidFill>
                <a:cs typeface="B Zar" panose="00000400000000000000" pitchFamily="2" charset="-78"/>
              </a:rPr>
              <a:t>(مرخصی </a:t>
            </a:r>
            <a:r>
              <a:rPr lang="fa-IR" b="1" dirty="0">
                <a:solidFill>
                  <a:srgbClr val="0350A2"/>
                </a:solidFill>
                <a:cs typeface="B Zar" panose="00000400000000000000" pitchFamily="2" charset="-78"/>
              </a:rPr>
              <a:t>استحقاقی ، مرخصی ساعتی،</a:t>
            </a:r>
          </a:p>
          <a:p>
            <a:pPr algn="ctr" rtl="1"/>
            <a:r>
              <a:rPr lang="fa-IR" b="1" dirty="0">
                <a:solidFill>
                  <a:srgbClr val="0350A2"/>
                </a:solidFill>
                <a:cs typeface="B Zar" panose="00000400000000000000" pitchFamily="2" charset="-78"/>
              </a:rPr>
              <a:t>ماموریت روزانه ، ماموریت ساعتی و ... </a:t>
            </a:r>
            <a:r>
              <a:rPr lang="fa-IR" b="1" dirty="0" smtClean="0">
                <a:solidFill>
                  <a:srgbClr val="0350A2"/>
                </a:solidFill>
                <a:cs typeface="B Zar" panose="00000400000000000000" pitchFamily="2" charset="-78"/>
              </a:rPr>
              <a:t>) </a:t>
            </a:r>
            <a:r>
              <a:rPr lang="fa-IR" b="1" dirty="0">
                <a:solidFill>
                  <a:srgbClr val="0350A2"/>
                </a:solidFill>
                <a:cs typeface="B Zar" panose="00000400000000000000" pitchFamily="2" charset="-78"/>
              </a:rPr>
              <a:t>به صورت یک جا نمایش داده</a:t>
            </a:r>
          </a:p>
          <a:p>
            <a:pPr algn="ctr" rtl="1"/>
            <a:r>
              <a:rPr lang="fa-IR" b="1" dirty="0" smtClean="0">
                <a:solidFill>
                  <a:srgbClr val="0350A2"/>
                </a:solidFill>
                <a:cs typeface="B Zar" panose="00000400000000000000" pitchFamily="2" charset="-78"/>
              </a:rPr>
              <a:t>میشود.</a:t>
            </a:r>
            <a:endParaRPr lang="fa-IR" b="1" dirty="0">
              <a:solidFill>
                <a:srgbClr val="0350A2"/>
              </a:solidFill>
              <a:cs typeface="B Zar"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1752"/>
            <a:ext cx="6709870" cy="3431748"/>
          </a:xfrm>
          <a:prstGeom prst="rect">
            <a:avLst/>
          </a:prstGeom>
        </p:spPr>
      </p:pic>
    </p:spTree>
    <p:extLst>
      <p:ext uri="{BB962C8B-B14F-4D97-AF65-F5344CB8AC3E}">
        <p14:creationId xmlns:p14="http://schemas.microsoft.com/office/powerpoint/2010/main" val="20800616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670" y="281175"/>
            <a:ext cx="5955495" cy="707886"/>
          </a:xfrm>
          <a:prstGeom prst="rect">
            <a:avLst/>
          </a:prstGeom>
          <a:solidFill>
            <a:srgbClr val="B2B2B2"/>
          </a:solidFill>
          <a:scene3d>
            <a:camera prst="orthographicFront"/>
            <a:lightRig rig="threePt" dir="t"/>
          </a:scene3d>
          <a:sp3d>
            <a:bevelT/>
          </a:sp3d>
        </p:spPr>
        <p:txBody>
          <a:bodyPr wrap="square" rtlCol="1">
            <a:spAutoFit/>
          </a:bodyPr>
          <a:lstStyle/>
          <a:p>
            <a:pPr algn="ctr"/>
            <a:r>
              <a:rPr lang="fa-IR" sz="2000" b="1" dirty="0">
                <a:solidFill>
                  <a:schemeClr val="accent2">
                    <a:lumMod val="75000"/>
                  </a:schemeClr>
                </a:solidFill>
                <a:cs typeface="B Zar" panose="00000400000000000000" pitchFamily="2" charset="-78"/>
              </a:rPr>
              <a:t>بعد از انتخاب کردن هر یک از درخواست ها دکمه های </a:t>
            </a:r>
            <a:r>
              <a:rPr lang="fa-IR" sz="2000" b="1" dirty="0" smtClean="0">
                <a:solidFill>
                  <a:schemeClr val="accent2">
                    <a:lumMod val="75000"/>
                  </a:schemeClr>
                </a:solidFill>
                <a:cs typeface="B Zar" panose="00000400000000000000" pitchFamily="2" charset="-78"/>
              </a:rPr>
              <a:t>(نمایش</a:t>
            </a:r>
            <a:r>
              <a:rPr lang="fa-IR" sz="2000" b="1" dirty="0">
                <a:solidFill>
                  <a:schemeClr val="accent2">
                    <a:lumMod val="75000"/>
                  </a:schemeClr>
                </a:solidFill>
                <a:cs typeface="B Zar" panose="00000400000000000000" pitchFamily="2" charset="-78"/>
              </a:rPr>
              <a:t>، تایید و</a:t>
            </a:r>
          </a:p>
          <a:p>
            <a:pPr algn="ctr"/>
            <a:r>
              <a:rPr lang="fa-IR" sz="2000" b="1" dirty="0">
                <a:solidFill>
                  <a:schemeClr val="accent2">
                    <a:lumMod val="75000"/>
                  </a:schemeClr>
                </a:solidFill>
                <a:cs typeface="B Zar" panose="00000400000000000000" pitchFamily="2" charset="-78"/>
              </a:rPr>
              <a:t>رد </a:t>
            </a:r>
            <a:r>
              <a:rPr lang="fa-IR" sz="2000" b="1" dirty="0" smtClean="0">
                <a:solidFill>
                  <a:schemeClr val="accent2">
                    <a:lumMod val="75000"/>
                  </a:schemeClr>
                </a:solidFill>
                <a:cs typeface="B Zar" panose="00000400000000000000" pitchFamily="2" charset="-78"/>
              </a:rPr>
              <a:t>تایید) </a:t>
            </a:r>
            <a:r>
              <a:rPr lang="fa-IR" sz="2000" b="1" dirty="0">
                <a:solidFill>
                  <a:schemeClr val="accent2">
                    <a:lumMod val="75000"/>
                  </a:schemeClr>
                </a:solidFill>
                <a:cs typeface="B Zar" panose="00000400000000000000" pitchFamily="2" charset="-78"/>
              </a:rPr>
              <a:t>ظاهر خواهند </a:t>
            </a:r>
            <a:r>
              <a:rPr lang="fa-IR" sz="2000" b="1" dirty="0" smtClean="0">
                <a:solidFill>
                  <a:schemeClr val="accent2">
                    <a:lumMod val="75000"/>
                  </a:schemeClr>
                </a:solidFill>
                <a:cs typeface="B Zar" panose="00000400000000000000" pitchFamily="2" charset="-78"/>
              </a:rPr>
              <a:t>شد.</a:t>
            </a:r>
            <a:endParaRPr lang="fa-IR" sz="2000" b="1" dirty="0">
              <a:solidFill>
                <a:schemeClr val="accent2">
                  <a:lumMod val="75000"/>
                </a:schemeClr>
              </a:solidFill>
              <a:cs typeface="B Zar"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90" y="1225943"/>
            <a:ext cx="7351780" cy="3917557"/>
          </a:xfrm>
          <a:prstGeom prst="rect">
            <a:avLst/>
          </a:prstGeom>
        </p:spPr>
      </p:pic>
    </p:spTree>
    <p:extLst>
      <p:ext uri="{BB962C8B-B14F-4D97-AF65-F5344CB8AC3E}">
        <p14:creationId xmlns:p14="http://schemas.microsoft.com/office/powerpoint/2010/main" val="42456543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8497" y="128470"/>
            <a:ext cx="3692876" cy="1015663"/>
          </a:xfrm>
          <a:prstGeom prst="rect">
            <a:avLst/>
          </a:prstGeom>
          <a:solidFill>
            <a:schemeClr val="bg1">
              <a:lumMod val="75000"/>
            </a:schemeClr>
          </a:solidFill>
          <a:scene3d>
            <a:camera prst="orthographicFront"/>
            <a:lightRig rig="threePt" dir="t"/>
          </a:scene3d>
          <a:sp3d>
            <a:bevelT/>
          </a:sp3d>
        </p:spPr>
        <p:txBody>
          <a:bodyPr wrap="square" rtlCol="1">
            <a:spAutoFit/>
          </a:bodyPr>
          <a:lstStyle/>
          <a:p>
            <a:pPr algn="ctr"/>
            <a:r>
              <a:rPr lang="fa-IR" sz="2000" b="1" dirty="0">
                <a:solidFill>
                  <a:schemeClr val="accent2">
                    <a:lumMod val="75000"/>
                  </a:schemeClr>
                </a:solidFill>
                <a:cs typeface="B Zar" panose="00000400000000000000" pitchFamily="2" charset="-78"/>
              </a:rPr>
              <a:t>* دکمه نمایش: با انتخاب این دکمه در پنجره جدید فقط جزییات</a:t>
            </a:r>
          </a:p>
          <a:p>
            <a:pPr algn="ctr"/>
            <a:r>
              <a:rPr lang="fa-IR" sz="2000" b="1" dirty="0">
                <a:solidFill>
                  <a:schemeClr val="accent2">
                    <a:lumMod val="75000"/>
                  </a:schemeClr>
                </a:solidFill>
                <a:cs typeface="B Zar" panose="00000400000000000000" pitchFamily="2" charset="-78"/>
              </a:rPr>
              <a:t>درخواست نمایش داده خواهد.</a:t>
            </a:r>
            <a:endParaRPr lang="fa-IR" sz="2000" b="1" dirty="0">
              <a:solidFill>
                <a:schemeClr val="accent2">
                  <a:lumMod val="75000"/>
                </a:schemeClr>
              </a:solidFill>
              <a:cs typeface="B Zar"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0110"/>
            <a:ext cx="6709870" cy="3793390"/>
          </a:xfrm>
          <a:prstGeom prst="rect">
            <a:avLst/>
          </a:prstGeom>
        </p:spPr>
      </p:pic>
    </p:spTree>
    <p:extLst>
      <p:ext uri="{BB962C8B-B14F-4D97-AF65-F5344CB8AC3E}">
        <p14:creationId xmlns:p14="http://schemas.microsoft.com/office/powerpoint/2010/main" val="175743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78797" y="281175"/>
            <a:ext cx="4886560" cy="646331"/>
          </a:xfrm>
          <a:prstGeom prst="rect">
            <a:avLst/>
          </a:prstGeom>
          <a:solidFill>
            <a:schemeClr val="bg1">
              <a:lumMod val="75000"/>
            </a:schemeClr>
          </a:solidFill>
          <a:scene3d>
            <a:camera prst="orthographicFront"/>
            <a:lightRig rig="threePt" dir="t"/>
          </a:scene3d>
          <a:sp3d>
            <a:bevelT/>
          </a:sp3d>
        </p:spPr>
        <p:txBody>
          <a:bodyPr wrap="square" rtlCol="1">
            <a:spAutoFit/>
          </a:bodyPr>
          <a:lstStyle/>
          <a:p>
            <a:pPr algn="r"/>
            <a:r>
              <a:rPr lang="fa-IR" dirty="0">
                <a:solidFill>
                  <a:schemeClr val="accent2">
                    <a:lumMod val="75000"/>
                  </a:schemeClr>
                </a:solidFill>
                <a:cs typeface="B Zar" panose="00000400000000000000" pitchFamily="2" charset="-78"/>
              </a:rPr>
              <a:t>* دکمه تایید: با انتخاب این دکمه نیز جزییات درخواست نمایش داده</a:t>
            </a:r>
          </a:p>
          <a:p>
            <a:pPr algn="r"/>
            <a:r>
              <a:rPr lang="fa-IR" dirty="0">
                <a:solidFill>
                  <a:schemeClr val="accent2">
                    <a:lumMod val="75000"/>
                  </a:schemeClr>
                </a:solidFill>
                <a:cs typeface="B Zar" panose="00000400000000000000" pitchFamily="2" charset="-78"/>
              </a:rPr>
              <a:t>میشود و میتوانید در انتهای همین پنجره درخواست را تایید کنید</a:t>
            </a:r>
            <a:endParaRPr lang="fa-IR" b="1" u="sng" dirty="0">
              <a:solidFill>
                <a:schemeClr val="accent2">
                  <a:lumMod val="75000"/>
                </a:schemeClr>
              </a:solidFill>
              <a:cs typeface="B Zar"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3310" y="1214260"/>
            <a:ext cx="3797534" cy="3929240"/>
          </a:xfrm>
          <a:prstGeom prst="rect">
            <a:avLst/>
          </a:prstGeom>
        </p:spPr>
      </p:pic>
    </p:spTree>
    <p:extLst>
      <p:ext uri="{BB962C8B-B14F-4D97-AF65-F5344CB8AC3E}">
        <p14:creationId xmlns:p14="http://schemas.microsoft.com/office/powerpoint/2010/main" val="187826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2"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2)">
                                      <p:cBhvr>
                                        <p:cTn id="2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2099</TotalTime>
  <Words>420</Words>
  <Application>Microsoft Office PowerPoint</Application>
  <PresentationFormat>On-screen Show (16:9)</PresentationFormat>
  <Paragraphs>48</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B Titr</vt:lpstr>
      <vt:lpstr>B Zar</vt:lpstr>
      <vt:lpstr>Dubai</vt:lpstr>
      <vt:lpstr>Tahoma</vt:lpstr>
      <vt:lpstr>Trebuchet MS</vt:lpstr>
      <vt:lpstr>Wingdings</vt:lpstr>
      <vt:lpstr>Wingdings 3</vt:lpstr>
      <vt:lpstr>Facet</vt:lpstr>
      <vt:lpstr>PowerPoint Presentation</vt:lpstr>
      <vt:lpstr>فرایند کار با سامانه ترددویژه مدیران </vt:lpstr>
      <vt:lpstr>PowerPoint Presentation</vt:lpstr>
      <vt:lpstr>PowerPoint Presentation</vt:lpstr>
      <vt:lpstr>مدیران میتوانند برای مشاهده و بررسی درخواست های پرسنل شامل مرخصی ، ماموریت و...( پس از وارد شدن به سامانه خدمات الکترونیک) آذرخش از منوی کارتابل در صفحه اصلی استفاده کنند این منو شامل بخشی به نام کارتابل گردش کار میباشد که مدیران را از این قسمت درخواست پرسنل خود را مشاهده و بررسی میکنند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user</cp:lastModifiedBy>
  <cp:revision>440</cp:revision>
  <dcterms:created xsi:type="dcterms:W3CDTF">2013-08-21T19:17:07Z</dcterms:created>
  <dcterms:modified xsi:type="dcterms:W3CDTF">2019-10-14T09:20:41Z</dcterms:modified>
</cp:coreProperties>
</file>